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notesSlides/notesSlide16.xml" ContentType="application/vnd.openxmlformats-officedocument.presentationml.notesSlide+xml"/>
  <Override PartName="/ppt/tags/tag15.xml" ContentType="application/vnd.openxmlformats-officedocument.presentationml.tags+xml"/>
  <Override PartName="/ppt/notesSlides/notesSlide17.xml" ContentType="application/vnd.openxmlformats-officedocument.presentationml.notesSlide+xml"/>
  <Override PartName="/ppt/tags/tag16.xml" ContentType="application/vnd.openxmlformats-officedocument.presentationml.tags+xml"/>
  <Override PartName="/ppt/notesSlides/notesSlide18.xml" ContentType="application/vnd.openxmlformats-officedocument.presentationml.notesSlide+xml"/>
  <Override PartName="/ppt/tags/tag17.xml" ContentType="application/vnd.openxmlformats-officedocument.presentationml.tags+xml"/>
  <Override PartName="/ppt/media/image7.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23"/>
  </p:notesMasterIdLst>
  <p:sldIdLst>
    <p:sldId id="256" r:id="rId2"/>
    <p:sldId id="257" r:id="rId3"/>
    <p:sldId id="258" r:id="rId4"/>
    <p:sldId id="262" r:id="rId5"/>
    <p:sldId id="260" r:id="rId6"/>
    <p:sldId id="263" r:id="rId7"/>
    <p:sldId id="265" r:id="rId8"/>
    <p:sldId id="261" r:id="rId9"/>
    <p:sldId id="264" r:id="rId10"/>
    <p:sldId id="266" r:id="rId11"/>
    <p:sldId id="267" r:id="rId12"/>
    <p:sldId id="276" r:id="rId13"/>
    <p:sldId id="277" r:id="rId14"/>
    <p:sldId id="280" r:id="rId15"/>
    <p:sldId id="272" r:id="rId16"/>
    <p:sldId id="273" r:id="rId17"/>
    <p:sldId id="268" r:id="rId18"/>
    <p:sldId id="279" r:id="rId19"/>
    <p:sldId id="269" r:id="rId20"/>
    <p:sldId id="259"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4"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01" autoAdjust="0"/>
    <p:restoredTop sz="86434" autoAdjust="0"/>
  </p:normalViewPr>
  <p:slideViewPr>
    <p:cSldViewPr snapToGrid="0">
      <p:cViewPr varScale="1">
        <p:scale>
          <a:sx n="52" d="100"/>
          <a:sy n="52" d="100"/>
        </p:scale>
        <p:origin x="48" y="3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56" d="100"/>
          <a:sy n="56" d="100"/>
        </p:scale>
        <p:origin x="1032" y="43"/>
      </p:cViewPr>
      <p:guideLst>
        <p:guide orient="horz" pos="290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7E2A2F-7DF2-4895-8F62-7F931E2F7619}" type="datetimeFigureOut">
              <a:rPr lang="en-US" smtClean="0"/>
              <a:t>10/12/2017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96D9CC-D870-4B74-844E-3C33428330F8}" type="slidenum">
              <a:rPr lang="en-US" smtClean="0"/>
              <a:t>‹#›</a:t>
            </a:fld>
            <a:endParaRPr lang="en-US"/>
          </a:p>
        </p:txBody>
      </p:sp>
    </p:spTree>
    <p:extLst>
      <p:ext uri="{BB962C8B-B14F-4D97-AF65-F5344CB8AC3E}">
        <p14:creationId xmlns:p14="http://schemas.microsoft.com/office/powerpoint/2010/main" val="1425852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1</a:t>
            </a:fld>
            <a:endParaRPr lang="en-US"/>
          </a:p>
        </p:txBody>
      </p:sp>
    </p:spTree>
    <p:extLst>
      <p:ext uri="{BB962C8B-B14F-4D97-AF65-F5344CB8AC3E}">
        <p14:creationId xmlns:p14="http://schemas.microsoft.com/office/powerpoint/2010/main" val="1366703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10</a:t>
            </a:fld>
            <a:endParaRPr lang="en-US"/>
          </a:p>
        </p:txBody>
      </p:sp>
    </p:spTree>
    <p:extLst>
      <p:ext uri="{BB962C8B-B14F-4D97-AF65-F5344CB8AC3E}">
        <p14:creationId xmlns:p14="http://schemas.microsoft.com/office/powerpoint/2010/main" val="115273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11</a:t>
            </a:fld>
            <a:endParaRPr lang="en-US"/>
          </a:p>
        </p:txBody>
      </p:sp>
    </p:spTree>
    <p:extLst>
      <p:ext uri="{BB962C8B-B14F-4D97-AF65-F5344CB8AC3E}">
        <p14:creationId xmlns:p14="http://schemas.microsoft.com/office/powerpoint/2010/main" val="606900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835B7200-CC21-409F-A7E5-65020115F62D}" type="slidenum">
              <a:rPr lang="en-US" smtClean="0"/>
              <a:t>12</a:t>
            </a:fld>
            <a:endParaRPr lang="en-US"/>
          </a:p>
        </p:txBody>
      </p:sp>
    </p:spTree>
    <p:extLst>
      <p:ext uri="{BB962C8B-B14F-4D97-AF65-F5344CB8AC3E}">
        <p14:creationId xmlns:p14="http://schemas.microsoft.com/office/powerpoint/2010/main" val="986102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This is a placeholder slide for polling</a:t>
            </a:r>
            <a:r>
              <a:rPr lang="en-US" baseline="0" dirty="0" smtClean="0"/>
              <a:t> instructions.</a:t>
            </a:r>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13</a:t>
            </a:fld>
            <a:endParaRPr lang="en-US"/>
          </a:p>
        </p:txBody>
      </p:sp>
    </p:spTree>
    <p:extLst>
      <p:ext uri="{BB962C8B-B14F-4D97-AF65-F5344CB8AC3E}">
        <p14:creationId xmlns:p14="http://schemas.microsoft.com/office/powerpoint/2010/main" val="9624850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7E96D9CC-D870-4B74-844E-3C33428330F8}" type="slidenum">
              <a:rPr lang="en-US" smtClean="0"/>
              <a:t>15</a:t>
            </a:fld>
            <a:endParaRPr lang="en-US"/>
          </a:p>
        </p:txBody>
      </p:sp>
    </p:spTree>
    <p:extLst>
      <p:ext uri="{BB962C8B-B14F-4D97-AF65-F5344CB8AC3E}">
        <p14:creationId xmlns:p14="http://schemas.microsoft.com/office/powerpoint/2010/main" val="3611776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7E96D9CC-D870-4B74-844E-3C33428330F8}" type="slidenum">
              <a:rPr lang="en-US" smtClean="0"/>
              <a:t>16</a:t>
            </a:fld>
            <a:endParaRPr lang="en-US"/>
          </a:p>
        </p:txBody>
      </p:sp>
    </p:spTree>
    <p:extLst>
      <p:ext uri="{BB962C8B-B14F-4D97-AF65-F5344CB8AC3E}">
        <p14:creationId xmlns:p14="http://schemas.microsoft.com/office/powerpoint/2010/main" val="1364211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17</a:t>
            </a:fld>
            <a:endParaRPr lang="en-US"/>
          </a:p>
        </p:txBody>
      </p:sp>
    </p:spTree>
    <p:extLst>
      <p:ext uri="{BB962C8B-B14F-4D97-AF65-F5344CB8AC3E}">
        <p14:creationId xmlns:p14="http://schemas.microsoft.com/office/powerpoint/2010/main" val="817258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19</a:t>
            </a:fld>
            <a:endParaRPr lang="en-US"/>
          </a:p>
        </p:txBody>
      </p:sp>
    </p:spTree>
    <p:extLst>
      <p:ext uri="{BB962C8B-B14F-4D97-AF65-F5344CB8AC3E}">
        <p14:creationId xmlns:p14="http://schemas.microsoft.com/office/powerpoint/2010/main" val="17858193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7E96D9CC-D870-4B74-844E-3C33428330F8}" type="slidenum">
              <a:rPr lang="en-US" smtClean="0"/>
              <a:t>20</a:t>
            </a:fld>
            <a:endParaRPr lang="en-US"/>
          </a:p>
        </p:txBody>
      </p:sp>
    </p:spTree>
    <p:extLst>
      <p:ext uri="{BB962C8B-B14F-4D97-AF65-F5344CB8AC3E}">
        <p14:creationId xmlns:p14="http://schemas.microsoft.com/office/powerpoint/2010/main" val="3810004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2</a:t>
            </a:fld>
            <a:endParaRPr lang="en-US"/>
          </a:p>
        </p:txBody>
      </p:sp>
    </p:spTree>
    <p:extLst>
      <p:ext uri="{BB962C8B-B14F-4D97-AF65-F5344CB8AC3E}">
        <p14:creationId xmlns:p14="http://schemas.microsoft.com/office/powerpoint/2010/main" val="91576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3</a:t>
            </a:fld>
            <a:endParaRPr lang="en-US"/>
          </a:p>
        </p:txBody>
      </p:sp>
    </p:spTree>
    <p:extLst>
      <p:ext uri="{BB962C8B-B14F-4D97-AF65-F5344CB8AC3E}">
        <p14:creationId xmlns:p14="http://schemas.microsoft.com/office/powerpoint/2010/main" val="3210720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4</a:t>
            </a:fld>
            <a:endParaRPr lang="en-US"/>
          </a:p>
        </p:txBody>
      </p:sp>
    </p:spTree>
    <p:extLst>
      <p:ext uri="{BB962C8B-B14F-4D97-AF65-F5344CB8AC3E}">
        <p14:creationId xmlns:p14="http://schemas.microsoft.com/office/powerpoint/2010/main" val="87226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5</a:t>
            </a:fld>
            <a:endParaRPr lang="en-US"/>
          </a:p>
        </p:txBody>
      </p:sp>
    </p:spTree>
    <p:extLst>
      <p:ext uri="{BB962C8B-B14F-4D97-AF65-F5344CB8AC3E}">
        <p14:creationId xmlns:p14="http://schemas.microsoft.com/office/powerpoint/2010/main" val="614031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6</a:t>
            </a:fld>
            <a:endParaRPr lang="en-US"/>
          </a:p>
        </p:txBody>
      </p:sp>
    </p:spTree>
    <p:extLst>
      <p:ext uri="{BB962C8B-B14F-4D97-AF65-F5344CB8AC3E}">
        <p14:creationId xmlns:p14="http://schemas.microsoft.com/office/powerpoint/2010/main" val="122586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7</a:t>
            </a:fld>
            <a:endParaRPr lang="en-US"/>
          </a:p>
        </p:txBody>
      </p:sp>
    </p:spTree>
    <p:extLst>
      <p:ext uri="{BB962C8B-B14F-4D97-AF65-F5344CB8AC3E}">
        <p14:creationId xmlns:p14="http://schemas.microsoft.com/office/powerpoint/2010/main" val="2171526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8</a:t>
            </a:fld>
            <a:endParaRPr lang="en-US"/>
          </a:p>
        </p:txBody>
      </p:sp>
    </p:spTree>
    <p:extLst>
      <p:ext uri="{BB962C8B-B14F-4D97-AF65-F5344CB8AC3E}">
        <p14:creationId xmlns:p14="http://schemas.microsoft.com/office/powerpoint/2010/main" val="193103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7E96D9CC-D870-4B74-844E-3C33428330F8}" type="slidenum">
              <a:rPr lang="en-US" smtClean="0"/>
              <a:t>9</a:t>
            </a:fld>
            <a:endParaRPr lang="en-US"/>
          </a:p>
        </p:txBody>
      </p:sp>
    </p:spTree>
    <p:extLst>
      <p:ext uri="{BB962C8B-B14F-4D97-AF65-F5344CB8AC3E}">
        <p14:creationId xmlns:p14="http://schemas.microsoft.com/office/powerpoint/2010/main" val="1391239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E755AB-9207-4FAC-A141-22F247D74F48}" type="datetimeFigureOut">
              <a:rPr lang="en-US" smtClean="0"/>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3887-36C3-4B01-B8CB-99936822777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983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E755AB-9207-4FAC-A141-22F247D74F48}" type="datetimeFigureOut">
              <a:rPr lang="en-US" smtClean="0"/>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191705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E755AB-9207-4FAC-A141-22F247D74F48}" type="datetimeFigureOut">
              <a:rPr lang="en-US" smtClean="0"/>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28932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E755AB-9207-4FAC-A141-22F247D74F48}" type="datetimeFigureOut">
              <a:rPr lang="en-US" smtClean="0"/>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13212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E755AB-9207-4FAC-A141-22F247D74F48}" type="datetimeFigureOut">
              <a:rPr lang="en-US" smtClean="0"/>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3887-36C3-4B01-B8CB-99936822777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0266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E755AB-9207-4FAC-A141-22F247D74F48}" type="datetimeFigureOut">
              <a:rPr lang="en-US" smtClean="0"/>
              <a:t>10/12/2017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2848772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E755AB-9207-4FAC-A141-22F247D74F48}" type="datetimeFigureOut">
              <a:rPr lang="en-US" smtClean="0"/>
              <a:t>10/12/2017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247541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E755AB-9207-4FAC-A141-22F247D74F48}" type="datetimeFigureOut">
              <a:rPr lang="en-US" smtClean="0"/>
              <a:t>10/12/2017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203044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EE755AB-9207-4FAC-A141-22F247D74F48}" type="datetimeFigureOut">
              <a:rPr lang="en-US" smtClean="0"/>
              <a:t>10/12/2017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1219586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EE755AB-9207-4FAC-A141-22F247D74F48}" type="datetimeFigureOut">
              <a:rPr lang="en-US" smtClean="0"/>
              <a:t>10/12/2017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BB3887-36C3-4B01-B8CB-99936822777C}" type="slidenum">
              <a:rPr lang="en-US" smtClean="0"/>
              <a:t>‹#›</a:t>
            </a:fld>
            <a:endParaRPr lang="en-US"/>
          </a:p>
        </p:txBody>
      </p:sp>
    </p:spTree>
    <p:extLst>
      <p:ext uri="{BB962C8B-B14F-4D97-AF65-F5344CB8AC3E}">
        <p14:creationId xmlns:p14="http://schemas.microsoft.com/office/powerpoint/2010/main" val="62685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E755AB-9207-4FAC-A141-22F247D74F48}" type="datetimeFigureOut">
              <a:rPr lang="en-US" smtClean="0"/>
              <a:t>10/12/2017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3887-36C3-4B01-B8CB-99936822777C}" type="slidenum">
              <a:rPr lang="en-US" smtClean="0"/>
              <a:t>‹#›</a:t>
            </a:fld>
            <a:endParaRPr lang="en-US"/>
          </a:p>
        </p:txBody>
      </p:sp>
    </p:spTree>
    <p:extLst>
      <p:ext uri="{BB962C8B-B14F-4D97-AF65-F5344CB8AC3E}">
        <p14:creationId xmlns:p14="http://schemas.microsoft.com/office/powerpoint/2010/main" val="130598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EE755AB-9207-4FAC-A141-22F247D74F48}" type="datetimeFigureOut">
              <a:rPr lang="en-US" smtClean="0"/>
              <a:t>10/12/2017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1BB3887-36C3-4B01-B8CB-99936822777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678978"/>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t>Significant Changes to IACUC-Approved Protocols</a:t>
            </a:r>
            <a:endParaRPr lang="en-US" sz="7200" b="1" dirty="0"/>
          </a:p>
        </p:txBody>
      </p:sp>
      <p:sp>
        <p:nvSpPr>
          <p:cNvPr id="3" name="Subtitle 2"/>
          <p:cNvSpPr>
            <a:spLocks noGrp="1"/>
          </p:cNvSpPr>
          <p:nvPr>
            <p:ph type="subTitle" idx="1"/>
          </p:nvPr>
        </p:nvSpPr>
        <p:spPr/>
        <p:txBody>
          <a:bodyPr>
            <a:normAutofit fontScale="85000" lnSpcReduction="20000"/>
          </a:bodyPr>
          <a:lstStyle/>
          <a:p>
            <a:r>
              <a:rPr lang="en-US" sz="2600" b="1" dirty="0" smtClean="0"/>
              <a:t>Group B</a:t>
            </a:r>
          </a:p>
          <a:p>
            <a:r>
              <a:rPr lang="en-US" dirty="0" smtClean="0"/>
              <a:t>Tim Allen, Mike Andrews, Javier Cisneros, </a:t>
            </a:r>
          </a:p>
          <a:p>
            <a:r>
              <a:rPr lang="en-US" dirty="0" smtClean="0"/>
              <a:t>Claire </a:t>
            </a:r>
            <a:r>
              <a:rPr lang="en-US" dirty="0" err="1" smtClean="0"/>
              <a:t>Hankenson</a:t>
            </a:r>
            <a:r>
              <a:rPr lang="en-US" dirty="0" smtClean="0"/>
              <a:t>, Rachel Murray</a:t>
            </a:r>
            <a:endParaRPr lang="en-US" dirty="0"/>
          </a:p>
        </p:txBody>
      </p:sp>
    </p:spTree>
    <p:extLst>
      <p:ext uri="{BB962C8B-B14F-4D97-AF65-F5344CB8AC3E}">
        <p14:creationId xmlns:p14="http://schemas.microsoft.com/office/powerpoint/2010/main" val="2876536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VVC Background</a:t>
            </a:r>
            <a:endParaRPr lang="en-US" dirty="0"/>
          </a:p>
        </p:txBody>
      </p:sp>
      <p:sp>
        <p:nvSpPr>
          <p:cNvPr id="3" name="Content Placeholder 2"/>
          <p:cNvSpPr>
            <a:spLocks noGrp="1"/>
          </p:cNvSpPr>
          <p:nvPr>
            <p:ph idx="1"/>
          </p:nvPr>
        </p:nvSpPr>
        <p:spPr>
          <a:xfrm>
            <a:off x="1165860" y="1737360"/>
            <a:ext cx="10166704" cy="4573499"/>
          </a:xfrm>
        </p:spPr>
        <p:txBody>
          <a:bodyPr>
            <a:noAutofit/>
          </a:bodyPr>
          <a:lstStyle/>
          <a:p>
            <a:pPr>
              <a:buFont typeface="Courier New" panose="02070309020205020404" pitchFamily="49" charset="0"/>
              <a:buChar char="o"/>
            </a:pPr>
            <a:r>
              <a:rPr lang="en-US" sz="2200" dirty="0" smtClean="0"/>
              <a:t> </a:t>
            </a:r>
            <a:r>
              <a:rPr lang="en-US" sz="2400" dirty="0" smtClean="0"/>
              <a:t>In March 2014, NIH put out a Request for Information (RFI) on proposed guidance regarding significant changes</a:t>
            </a:r>
          </a:p>
          <a:p>
            <a:pPr marL="0">
              <a:lnSpc>
                <a:spcPct val="100000"/>
              </a:lnSpc>
              <a:spcBef>
                <a:spcPts val="0"/>
              </a:spcBef>
              <a:spcAft>
                <a:spcPts val="0"/>
              </a:spcAft>
            </a:pPr>
            <a:endParaRPr lang="en-US" sz="2400" dirty="0"/>
          </a:p>
          <a:p>
            <a:pPr>
              <a:buFont typeface="Courier New" panose="02070309020205020404" pitchFamily="49" charset="0"/>
              <a:buChar char="o"/>
            </a:pPr>
            <a:r>
              <a:rPr lang="en-US" sz="2400" dirty="0" smtClean="0"/>
              <a:t> As a result of feedback from the research community, VVC was proposed to assist with reducing regulatory burden (e.g. faster approval time)</a:t>
            </a:r>
          </a:p>
          <a:p>
            <a:pPr marL="0" indent="0">
              <a:lnSpc>
                <a:spcPct val="100000"/>
              </a:lnSpc>
              <a:spcBef>
                <a:spcPts val="0"/>
              </a:spcBef>
              <a:spcAft>
                <a:spcPts val="0"/>
              </a:spcAft>
              <a:buNone/>
            </a:pPr>
            <a:endParaRPr lang="en-US" sz="2800" dirty="0"/>
          </a:p>
          <a:p>
            <a:pPr>
              <a:buFont typeface="Courier New" panose="02070309020205020404" pitchFamily="49" charset="0"/>
              <a:buChar char="o"/>
            </a:pPr>
            <a:r>
              <a:rPr lang="en-US" sz="2200" dirty="0" smtClean="0"/>
              <a:t> </a:t>
            </a:r>
            <a:r>
              <a:rPr lang="en-US" sz="2400" dirty="0" smtClean="0"/>
              <a:t>NIH/OLAW revamped its proposed guidance to include the use of Veterinary Verification and Consultation for defined circumstances</a:t>
            </a:r>
          </a:p>
          <a:p>
            <a:pPr lvl="1"/>
            <a:r>
              <a:rPr lang="en-US" sz="2000" dirty="0" smtClean="0"/>
              <a:t>Allowed changes include: 	</a:t>
            </a:r>
          </a:p>
          <a:p>
            <a:pPr lvl="2"/>
            <a:r>
              <a:rPr lang="en-US" sz="2000" dirty="0" smtClean="0"/>
              <a:t>Changes in anesthesia, analgesia, sedation, or experimental substances</a:t>
            </a:r>
          </a:p>
          <a:p>
            <a:pPr lvl="2"/>
            <a:r>
              <a:rPr lang="en-US" sz="2000" dirty="0" smtClean="0"/>
              <a:t>Changes to euthanasia to any method approved by AVMA Guidelines on Euthanasia</a:t>
            </a:r>
          </a:p>
          <a:p>
            <a:pPr lvl="2"/>
            <a:r>
              <a:rPr lang="en-US" sz="2000" dirty="0" smtClean="0"/>
              <a:t>Changes in the duration, frequency, type, or number of procedures performed on an animal </a:t>
            </a:r>
            <a:endParaRPr lang="en-US" sz="2000" dirty="0"/>
          </a:p>
        </p:txBody>
      </p:sp>
    </p:spTree>
    <p:extLst>
      <p:ext uri="{BB962C8B-B14F-4D97-AF65-F5344CB8AC3E}">
        <p14:creationId xmlns:p14="http://schemas.microsoft.com/office/powerpoint/2010/main" val="16922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364" y="869430"/>
            <a:ext cx="11832609" cy="4882441"/>
          </a:xfrm>
        </p:spPr>
        <p:txBody>
          <a:bodyPr>
            <a:noAutofit/>
          </a:bodyPr>
          <a:lstStyle/>
          <a:p>
            <a:pPr marL="0" indent="0">
              <a:buNone/>
            </a:pPr>
            <a:endParaRPr lang="en-US" sz="2000" dirty="0" smtClean="0"/>
          </a:p>
          <a:p>
            <a:pPr marL="0" indent="0">
              <a:buNone/>
            </a:pPr>
            <a:r>
              <a:rPr lang="en-US" sz="2200" b="1" dirty="0" smtClean="0"/>
              <a:t>Which of your institutions are currently using VVC for the review and approval of significant </a:t>
            </a:r>
            <a:r>
              <a:rPr lang="en-US" sz="2200" b="1" dirty="0" smtClean="0"/>
              <a:t>changes?</a:t>
            </a:r>
            <a:endParaRPr lang="en-US" sz="2000" dirty="0" smtClean="0"/>
          </a:p>
          <a:p>
            <a:pPr marL="0" indent="0">
              <a:buNone/>
            </a:pPr>
            <a:endParaRPr lang="en-US" sz="2000" dirty="0"/>
          </a:p>
          <a:p>
            <a:pPr marL="0" indent="0">
              <a:buNone/>
            </a:pPr>
            <a:endParaRPr lang="en-US" sz="2200" dirty="0" smtClean="0"/>
          </a:p>
          <a:p>
            <a:pPr marL="0" indent="0">
              <a:buNone/>
            </a:pPr>
            <a:r>
              <a:rPr lang="en-US" sz="2200" b="1" dirty="0" smtClean="0"/>
              <a:t>If you are NOT currently using VVC, shout out a few reasons why it has not yet been implemented. </a:t>
            </a:r>
            <a:endParaRPr lang="en-US" sz="2200" b="1" dirty="0" smtClean="0"/>
          </a:p>
          <a:p>
            <a:pPr marL="0" indent="0">
              <a:buNone/>
            </a:pPr>
            <a:endParaRPr lang="en-US" sz="2200" b="1" dirty="0"/>
          </a:p>
          <a:p>
            <a:pPr marL="0" indent="0">
              <a:buNone/>
            </a:pPr>
            <a:endParaRPr lang="en-US" sz="2200" b="1" dirty="0" smtClean="0"/>
          </a:p>
          <a:p>
            <a:pPr marL="0" indent="0">
              <a:buNone/>
            </a:pPr>
            <a:r>
              <a:rPr lang="en-US" sz="2200" b="1" dirty="0" smtClean="0"/>
              <a:t>What are some of the benefits of implementing VVC at your institution?</a:t>
            </a:r>
            <a:endParaRPr lang="en-US" sz="2200" b="1" dirty="0"/>
          </a:p>
        </p:txBody>
      </p:sp>
      <p:sp>
        <p:nvSpPr>
          <p:cNvPr id="2" name="Title 1"/>
          <p:cNvSpPr>
            <a:spLocks noGrp="1"/>
          </p:cNvSpPr>
          <p:nvPr>
            <p:ph type="title"/>
          </p:nvPr>
        </p:nvSpPr>
        <p:spPr>
          <a:xfrm>
            <a:off x="1097280" y="150122"/>
            <a:ext cx="10058400" cy="884199"/>
          </a:xfrm>
        </p:spPr>
        <p:txBody>
          <a:bodyPr/>
          <a:lstStyle/>
          <a:p>
            <a:pPr algn="ctr"/>
            <a:r>
              <a:rPr lang="en-US" dirty="0" smtClean="0"/>
              <a:t>Quick Poll</a:t>
            </a:r>
            <a:endParaRPr lang="en-US" dirty="0"/>
          </a:p>
        </p:txBody>
      </p:sp>
    </p:spTree>
    <p:extLst>
      <p:ext uri="{BB962C8B-B14F-4D97-AF65-F5344CB8AC3E}">
        <p14:creationId xmlns:p14="http://schemas.microsoft.com/office/powerpoint/2010/main" val="137790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7" name="Straight Arrow Connector 26" descr="dotted arrow"/>
          <p:cNvCxnSpPr>
            <a:stCxn id="25" idx="1"/>
          </p:cNvCxnSpPr>
          <p:nvPr/>
        </p:nvCxnSpPr>
        <p:spPr>
          <a:xfrm flipH="1" flipV="1">
            <a:off x="3567044" y="4566282"/>
            <a:ext cx="4081407" cy="2155974"/>
          </a:xfrm>
          <a:prstGeom prst="straightConnector1">
            <a:avLst/>
          </a:prstGeom>
          <a:ln w="57150">
            <a:solidFill>
              <a:srgbClr val="00B05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48451" y="6537590"/>
            <a:ext cx="5057795" cy="369332"/>
          </a:xfrm>
          <a:prstGeom prst="rect">
            <a:avLst/>
          </a:prstGeom>
          <a:noFill/>
          <a:ln>
            <a:noFill/>
          </a:ln>
        </p:spPr>
        <p:txBody>
          <a:bodyPr wrap="none" rtlCol="0">
            <a:spAutoFit/>
          </a:bodyPr>
          <a:lstStyle/>
          <a:p>
            <a:r>
              <a:rPr lang="en-US" b="1" dirty="0" smtClean="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t>
            </a:r>
            <a:r>
              <a:rPr lang="en-US" sz="1400" b="1" dirty="0" smtClean="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 </a:t>
            </a:r>
            <a:r>
              <a:rPr lang="en-US" sz="1400" b="1" i="1" dirty="0" smtClean="0"/>
              <a:t> If veterinarian defers, return to IACUC  for FCR or DMR</a:t>
            </a:r>
            <a:endParaRPr lang="en-US" sz="1400" b="1" i="1" dirty="0"/>
          </a:p>
        </p:txBody>
      </p:sp>
      <p:sp>
        <p:nvSpPr>
          <p:cNvPr id="19" name="TextBox 18" descr="Changes can go through VVC (a, b, c)  with a(n) IACUC-designated veterinarian(s) or go through administrative review (d)&#10;"/>
          <p:cNvSpPr txBox="1"/>
          <p:nvPr/>
        </p:nvSpPr>
        <p:spPr>
          <a:xfrm>
            <a:off x="8734811" y="5369624"/>
            <a:ext cx="3307115" cy="1200329"/>
          </a:xfrm>
          <a:prstGeom prst="rect">
            <a:avLst/>
          </a:prstGeom>
          <a:noFill/>
          <a:ln>
            <a:solidFill>
              <a:schemeClr val="tx1"/>
            </a:solidFill>
          </a:ln>
        </p:spPr>
        <p:txBody>
          <a:bodyPr wrap="square" rtlCol="0">
            <a:spAutoFit/>
          </a:bodyPr>
          <a:lstStyle/>
          <a:p>
            <a:r>
              <a:rPr lang="en-US" dirty="0" smtClean="0"/>
              <a:t>Changes can go through VVC (a, b, c)  with a(n) IACUC-designated veterinarian(s) or go through administrative review (d)</a:t>
            </a:r>
            <a:endParaRPr lang="en-US" dirty="0"/>
          </a:p>
        </p:txBody>
      </p:sp>
      <p:sp>
        <p:nvSpPr>
          <p:cNvPr id="22" name="TextBox 21" descr="Yes" title="Yes"/>
          <p:cNvSpPr txBox="1"/>
          <p:nvPr/>
        </p:nvSpPr>
        <p:spPr>
          <a:xfrm>
            <a:off x="8734811" y="4688742"/>
            <a:ext cx="710451" cy="369332"/>
          </a:xfrm>
          <a:prstGeom prst="rect">
            <a:avLst/>
          </a:prstGeom>
          <a:noFill/>
        </p:spPr>
        <p:txBody>
          <a:bodyPr wrap="none" rtlCol="0">
            <a:spAutoFit/>
          </a:bodyPr>
          <a:lstStyle/>
          <a:p>
            <a:r>
              <a:rPr lang="en-US" dirty="0" smtClean="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YES *</a:t>
            </a:r>
            <a:endParaRPr lang="en-US" dirty="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21" name="Straight Arrow Connector 20" descr="arrow"/>
          <p:cNvCxnSpPr/>
          <p:nvPr/>
        </p:nvCxnSpPr>
        <p:spPr>
          <a:xfrm>
            <a:off x="8009939" y="4792921"/>
            <a:ext cx="1751527" cy="51931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4" name="TextBox 23" descr="An IACUC policy/SOP/formulary will need to be written before utilizing VVC&#10;"/>
          <p:cNvSpPr txBox="1"/>
          <p:nvPr/>
        </p:nvSpPr>
        <p:spPr>
          <a:xfrm>
            <a:off x="4957764" y="5380156"/>
            <a:ext cx="3510298" cy="923330"/>
          </a:xfrm>
          <a:prstGeom prst="rect">
            <a:avLst/>
          </a:prstGeom>
          <a:solidFill>
            <a:schemeClr val="bg1"/>
          </a:solidFill>
          <a:ln>
            <a:solidFill>
              <a:schemeClr val="tx1"/>
            </a:solidFill>
          </a:ln>
        </p:spPr>
        <p:txBody>
          <a:bodyPr wrap="square" rtlCol="0">
            <a:spAutoFit/>
          </a:bodyPr>
          <a:lstStyle/>
          <a:p>
            <a:pPr algn="ctr"/>
            <a:r>
              <a:rPr lang="en-US" dirty="0" smtClean="0"/>
              <a:t>An IACUC policy/SOP/formulary will need to be written before utilizing VVC</a:t>
            </a:r>
            <a:endParaRPr lang="en-US" dirty="0"/>
          </a:p>
        </p:txBody>
      </p:sp>
      <p:sp>
        <p:nvSpPr>
          <p:cNvPr id="23" name="TextBox 22" descr="No" title="No"/>
          <p:cNvSpPr txBox="1"/>
          <p:nvPr/>
        </p:nvSpPr>
        <p:spPr>
          <a:xfrm>
            <a:off x="6655783" y="4754383"/>
            <a:ext cx="559769" cy="369332"/>
          </a:xfrm>
          <a:prstGeom prst="rect">
            <a:avLst/>
          </a:prstGeom>
          <a:noFill/>
        </p:spPr>
        <p:txBody>
          <a:bodyPr wrap="none" rtlCol="0">
            <a:spAutoFit/>
          </a:bodyPr>
          <a:lstStyle/>
          <a:p>
            <a:r>
              <a:rPr lang="en-US"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NO</a:t>
            </a:r>
            <a:endParaRPr lang="en-US" dirty="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14" name="Straight Arrow Connector 13" descr="arrow"/>
          <p:cNvCxnSpPr/>
          <p:nvPr/>
        </p:nvCxnSpPr>
        <p:spPr>
          <a:xfrm flipH="1">
            <a:off x="6885977" y="4788159"/>
            <a:ext cx="641564" cy="52489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descr="dotted arrow"/>
          <p:cNvCxnSpPr>
            <a:endCxn id="18" idx="3"/>
          </p:cNvCxnSpPr>
          <p:nvPr/>
        </p:nvCxnSpPr>
        <p:spPr>
          <a:xfrm flipH="1">
            <a:off x="4667903" y="4073060"/>
            <a:ext cx="4892892" cy="62258"/>
          </a:xfrm>
          <a:prstGeom prst="straightConnector1">
            <a:avLst/>
          </a:prstGeom>
          <a:ln w="57150">
            <a:solidFill>
              <a:srgbClr val="00B05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Box 28" descr="…the requested changes may contribute to greater pain, distress, or invasiveness….then it may not be appropriate for    VVC review&#10;"/>
          <p:cNvSpPr txBox="1"/>
          <p:nvPr/>
        </p:nvSpPr>
        <p:spPr>
          <a:xfrm>
            <a:off x="9560795" y="3546501"/>
            <a:ext cx="2481131" cy="1384995"/>
          </a:xfrm>
          <a:prstGeom prst="rect">
            <a:avLst/>
          </a:prstGeom>
          <a:solidFill>
            <a:schemeClr val="bg1">
              <a:lumMod val="85000"/>
            </a:schemeClr>
          </a:solidFill>
          <a:ln>
            <a:solidFill>
              <a:schemeClr val="tx1"/>
            </a:solidFill>
          </a:ln>
        </p:spPr>
        <p:txBody>
          <a:bodyPr wrap="square" rtlCol="0">
            <a:spAutoFit/>
          </a:bodyPr>
          <a:lstStyle/>
          <a:p>
            <a:pPr algn="ctr"/>
            <a:r>
              <a:rPr lang="en-US" sz="1400" dirty="0" smtClean="0">
                <a:cs typeface="Angsana New" panose="02020603050405020304" pitchFamily="18" charset="-34"/>
              </a:rPr>
              <a:t>…the requested changes may contribute to </a:t>
            </a:r>
            <a:r>
              <a:rPr lang="en-US" sz="1400" u="sng" dirty="0" smtClean="0">
                <a:cs typeface="Angsana New" panose="02020603050405020304" pitchFamily="18" charset="-34"/>
              </a:rPr>
              <a:t>greater pain, distress, or invasiveness</a:t>
            </a:r>
            <a:r>
              <a:rPr lang="en-US" sz="1400" dirty="0" smtClean="0">
                <a:cs typeface="Angsana New" panose="02020603050405020304" pitchFamily="18" charset="-34"/>
              </a:rPr>
              <a:t>….then it may not be appropriate for    VVC review</a:t>
            </a:r>
            <a:endParaRPr lang="en-US" sz="1400" dirty="0">
              <a:cs typeface="Angsana New" panose="02020603050405020304" pitchFamily="18" charset="-34"/>
            </a:endParaRPr>
          </a:p>
        </p:txBody>
      </p:sp>
      <p:sp>
        <p:nvSpPr>
          <p:cNvPr id="31" name="TextBox 30" descr="Yes, but..." title="Yes, but..."/>
          <p:cNvSpPr txBox="1"/>
          <p:nvPr/>
        </p:nvSpPr>
        <p:spPr>
          <a:xfrm>
            <a:off x="8361977" y="3120942"/>
            <a:ext cx="1255472" cy="369332"/>
          </a:xfrm>
          <a:prstGeom prst="rect">
            <a:avLst/>
          </a:prstGeom>
          <a:noFill/>
        </p:spPr>
        <p:txBody>
          <a:bodyPr wrap="none" rtlCol="0">
            <a:spAutoFit/>
          </a:bodyPr>
          <a:lstStyle/>
          <a:p>
            <a:r>
              <a:rPr lang="en-US" dirty="0" smtClean="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YES, but…</a:t>
            </a:r>
            <a:endParaRPr lang="en-US" dirty="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30" name="Straight Arrow Connector 29" descr="arrow"/>
          <p:cNvCxnSpPr/>
          <p:nvPr/>
        </p:nvCxnSpPr>
        <p:spPr>
          <a:xfrm>
            <a:off x="7736872" y="3140312"/>
            <a:ext cx="1720702" cy="61511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descr="Does your IACUC have a written policy/SOP/formulary that covers these significant changes?&#10;"/>
          <p:cNvSpPr txBox="1"/>
          <p:nvPr/>
        </p:nvSpPr>
        <p:spPr>
          <a:xfrm>
            <a:off x="5392775" y="3806937"/>
            <a:ext cx="3342036" cy="830997"/>
          </a:xfrm>
          <a:prstGeom prst="rect">
            <a:avLst/>
          </a:prstGeom>
          <a:solidFill>
            <a:schemeClr val="bg1"/>
          </a:solidFill>
          <a:ln>
            <a:solidFill>
              <a:schemeClr val="tx1"/>
            </a:solidFill>
          </a:ln>
        </p:spPr>
        <p:txBody>
          <a:bodyPr wrap="square" rtlCol="0">
            <a:spAutoFit/>
          </a:bodyPr>
          <a:lstStyle/>
          <a:p>
            <a:pPr algn="ctr"/>
            <a:r>
              <a:rPr lang="en-US" sz="1600" dirty="0" smtClean="0"/>
              <a:t>Does your IACUC have a written policy/SOP/formulary that covers these significant changes?</a:t>
            </a:r>
            <a:endParaRPr lang="en-US" sz="1600" dirty="0"/>
          </a:p>
        </p:txBody>
      </p:sp>
      <p:sp>
        <p:nvSpPr>
          <p:cNvPr id="17" name="TextBox 16" descr="Yes" title="Yes"/>
          <p:cNvSpPr txBox="1"/>
          <p:nvPr/>
        </p:nvSpPr>
        <p:spPr>
          <a:xfrm>
            <a:off x="6848520" y="3120942"/>
            <a:ext cx="575799" cy="369332"/>
          </a:xfrm>
          <a:prstGeom prst="rect">
            <a:avLst/>
          </a:prstGeom>
          <a:noFill/>
        </p:spPr>
        <p:txBody>
          <a:bodyPr wrap="none" rtlCol="0">
            <a:spAutoFit/>
          </a:bodyPr>
          <a:lstStyle/>
          <a:p>
            <a:r>
              <a:rPr lang="en-US" dirty="0" smtClean="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YES</a:t>
            </a:r>
            <a:endParaRPr lang="en-US" dirty="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15" name="Straight Arrow Connector 14" descr="arrow"/>
          <p:cNvCxnSpPr/>
          <p:nvPr/>
        </p:nvCxnSpPr>
        <p:spPr>
          <a:xfrm>
            <a:off x="6252468" y="3140312"/>
            <a:ext cx="1273233" cy="60776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8" name="TextBox 17" descr="Changes will go through FCR or DMR process&#10;"/>
          <p:cNvSpPr txBox="1"/>
          <p:nvPr/>
        </p:nvSpPr>
        <p:spPr>
          <a:xfrm>
            <a:off x="1969477" y="3812152"/>
            <a:ext cx="2698426" cy="646331"/>
          </a:xfrm>
          <a:prstGeom prst="rect">
            <a:avLst/>
          </a:prstGeom>
          <a:noFill/>
          <a:ln>
            <a:solidFill>
              <a:schemeClr val="tx1"/>
            </a:solidFill>
          </a:ln>
        </p:spPr>
        <p:txBody>
          <a:bodyPr wrap="square" rtlCol="0">
            <a:spAutoFit/>
          </a:bodyPr>
          <a:lstStyle/>
          <a:p>
            <a:pPr algn="ctr"/>
            <a:r>
              <a:rPr lang="en-US" dirty="0" smtClean="0"/>
              <a:t>Changes will go through FCR or DMR process</a:t>
            </a:r>
            <a:endParaRPr lang="en-US" dirty="0"/>
          </a:p>
        </p:txBody>
      </p:sp>
      <p:sp>
        <p:nvSpPr>
          <p:cNvPr id="16" name="TextBox 15" descr="No" title="No"/>
          <p:cNvSpPr txBox="1"/>
          <p:nvPr/>
        </p:nvSpPr>
        <p:spPr>
          <a:xfrm>
            <a:off x="4741863" y="3102522"/>
            <a:ext cx="559769" cy="369332"/>
          </a:xfrm>
          <a:prstGeom prst="rect">
            <a:avLst/>
          </a:prstGeom>
          <a:noFill/>
        </p:spPr>
        <p:txBody>
          <a:bodyPr wrap="none" rtlCol="0">
            <a:spAutoFit/>
          </a:bodyPr>
          <a:lstStyle/>
          <a:p>
            <a:r>
              <a:rPr lang="en-US"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NO</a:t>
            </a:r>
            <a:endParaRPr lang="en-US" dirty="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13" name="Straight Arrow Connector 12" descr="arrow"/>
          <p:cNvCxnSpPr/>
          <p:nvPr/>
        </p:nvCxnSpPr>
        <p:spPr>
          <a:xfrm flipH="1">
            <a:off x="4592198" y="3160301"/>
            <a:ext cx="1455313" cy="51931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2" name="TextBox 11" descr="Does the request include a change in any of the following:&#10;(a) anesthesia, analgesia, sedation, or experimental substances;&#10;(b) euthanasia method consistent with AVMA Guidelines;&#10;(c) duration, frequency, type, or number of procedures performed&#10;(d) increase in animal numbers &#10;"/>
          <p:cNvSpPr txBox="1"/>
          <p:nvPr/>
        </p:nvSpPr>
        <p:spPr>
          <a:xfrm>
            <a:off x="4837044" y="1741276"/>
            <a:ext cx="6421506" cy="1323439"/>
          </a:xfrm>
          <a:prstGeom prst="rect">
            <a:avLst/>
          </a:prstGeom>
          <a:noFill/>
          <a:ln>
            <a:solidFill>
              <a:schemeClr val="tx1"/>
            </a:solidFill>
          </a:ln>
        </p:spPr>
        <p:txBody>
          <a:bodyPr wrap="square" rtlCol="0">
            <a:spAutoFit/>
          </a:bodyPr>
          <a:lstStyle/>
          <a:p>
            <a:r>
              <a:rPr lang="en-US" sz="1600" dirty="0" smtClean="0"/>
              <a:t>Does the request include a change in any of the following:</a:t>
            </a:r>
          </a:p>
          <a:p>
            <a:pPr lvl="0"/>
            <a:r>
              <a:rPr lang="en-US" sz="1600" dirty="0" smtClean="0"/>
              <a:t>(a) anesthesia</a:t>
            </a:r>
            <a:r>
              <a:rPr lang="en-US" sz="1600" dirty="0"/>
              <a:t>, analgesia, sedation, or experimental </a:t>
            </a:r>
            <a:r>
              <a:rPr lang="en-US" sz="1600" dirty="0" smtClean="0"/>
              <a:t>substances;</a:t>
            </a:r>
          </a:p>
          <a:p>
            <a:pPr lvl="0"/>
            <a:r>
              <a:rPr lang="en-US" sz="1600" dirty="0" smtClean="0"/>
              <a:t>(b) euthanasia method consistent with AVMA </a:t>
            </a:r>
            <a:r>
              <a:rPr lang="en-US" sz="1600" i="1" dirty="0" smtClean="0"/>
              <a:t>Guidelines</a:t>
            </a:r>
            <a:r>
              <a:rPr lang="en-US" sz="1600" dirty="0" smtClean="0"/>
              <a:t>;</a:t>
            </a:r>
          </a:p>
          <a:p>
            <a:pPr lvl="0"/>
            <a:r>
              <a:rPr lang="en-US" sz="1600" dirty="0" smtClean="0"/>
              <a:t>(c) duration</a:t>
            </a:r>
            <a:r>
              <a:rPr lang="en-US" sz="1600" dirty="0"/>
              <a:t>, frequency, type, or number of procedures </a:t>
            </a:r>
            <a:r>
              <a:rPr lang="en-US" sz="1600" dirty="0" smtClean="0"/>
              <a:t>performed</a:t>
            </a:r>
          </a:p>
          <a:p>
            <a:pPr lvl="0"/>
            <a:r>
              <a:rPr lang="en-US" sz="1600" dirty="0" smtClean="0"/>
              <a:t>(d) increase in animal numbers </a:t>
            </a:r>
            <a:endParaRPr lang="en-US" sz="1600" dirty="0"/>
          </a:p>
        </p:txBody>
      </p:sp>
      <p:sp>
        <p:nvSpPr>
          <p:cNvPr id="10" name="TextBox 9" descr="Yes" title="Yes"/>
          <p:cNvSpPr txBox="1"/>
          <p:nvPr/>
        </p:nvSpPr>
        <p:spPr>
          <a:xfrm>
            <a:off x="5759611" y="1081971"/>
            <a:ext cx="575799" cy="369332"/>
          </a:xfrm>
          <a:prstGeom prst="rect">
            <a:avLst/>
          </a:prstGeom>
          <a:noFill/>
        </p:spPr>
        <p:txBody>
          <a:bodyPr wrap="none" rtlCol="0">
            <a:spAutoFit/>
          </a:bodyPr>
          <a:lstStyle/>
          <a:p>
            <a:r>
              <a:rPr lang="en-US" dirty="0" smtClean="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YES</a:t>
            </a:r>
            <a:endParaRPr lang="en-US" dirty="0">
              <a:solidFill>
                <a:srgbClr val="00B05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7" name="Straight Arrow Connector 6" descr="arrow"/>
          <p:cNvCxnSpPr/>
          <p:nvPr/>
        </p:nvCxnSpPr>
        <p:spPr>
          <a:xfrm>
            <a:off x="4837044" y="1081284"/>
            <a:ext cx="1355482" cy="5494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 name="TextBox 10" descr="Um… not sure why you are using this flowchart? Proceed to happy hour….  "/>
          <p:cNvSpPr txBox="1"/>
          <p:nvPr/>
        </p:nvSpPr>
        <p:spPr>
          <a:xfrm>
            <a:off x="208367" y="1821242"/>
            <a:ext cx="3977593" cy="1261884"/>
          </a:xfrm>
          <a:prstGeom prst="rect">
            <a:avLst/>
          </a:prstGeom>
          <a:noFill/>
          <a:ln>
            <a:solidFill>
              <a:schemeClr val="tx1"/>
            </a:solidFill>
          </a:ln>
        </p:spPr>
        <p:txBody>
          <a:bodyPr wrap="square" rtlCol="0">
            <a:spAutoFit/>
          </a:bodyPr>
          <a:lstStyle/>
          <a:p>
            <a:pPr algn="ctr"/>
            <a:r>
              <a:rPr lang="en-US" dirty="0" smtClean="0"/>
              <a:t>Um… not sure why you are using this flowchart? Proceed to happy hour….  </a:t>
            </a:r>
            <a:r>
              <a:rPr lang="en-US" sz="4000" dirty="0" smtClean="0">
                <a:sym typeface="Wingdings" panose="05000000000000000000" pitchFamily="2" charset="2"/>
              </a:rPr>
              <a:t></a:t>
            </a:r>
            <a:r>
              <a:rPr lang="en-US" sz="4000" dirty="0" smtClean="0">
                <a:sym typeface="Wingdings 2" panose="05020102010507070707" pitchFamily="18" charset="2"/>
              </a:rPr>
              <a:t></a:t>
            </a:r>
            <a:endParaRPr lang="en-US" sz="4000" dirty="0"/>
          </a:p>
        </p:txBody>
      </p:sp>
      <p:sp>
        <p:nvSpPr>
          <p:cNvPr id="9" name="TextBox 8" descr="No" title="No"/>
          <p:cNvSpPr txBox="1"/>
          <p:nvPr/>
        </p:nvSpPr>
        <p:spPr>
          <a:xfrm>
            <a:off x="2846231" y="1201891"/>
            <a:ext cx="559769" cy="369332"/>
          </a:xfrm>
          <a:prstGeom prst="rect">
            <a:avLst/>
          </a:prstGeom>
          <a:noFill/>
        </p:spPr>
        <p:txBody>
          <a:bodyPr wrap="none" rtlCol="0">
            <a:spAutoFit/>
          </a:bodyPr>
          <a:lstStyle/>
          <a:p>
            <a:r>
              <a:rPr lang="en-US"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NO</a:t>
            </a:r>
            <a:endParaRPr lang="en-US" dirty="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cxnSp>
        <p:nvCxnSpPr>
          <p:cNvPr id="5" name="Straight Arrow Connector 4" descr="arrow"/>
          <p:cNvCxnSpPr/>
          <p:nvPr/>
        </p:nvCxnSpPr>
        <p:spPr>
          <a:xfrm flipH="1">
            <a:off x="2846233" y="1107404"/>
            <a:ext cx="1482334" cy="60964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 name="TextBox 1" descr="Does the request constitute a significant change to previously approved animal activities?&#10;"/>
          <p:cNvSpPr txBox="1"/>
          <p:nvPr/>
        </p:nvSpPr>
        <p:spPr>
          <a:xfrm>
            <a:off x="1590675" y="586262"/>
            <a:ext cx="9031605" cy="369332"/>
          </a:xfrm>
          <a:prstGeom prst="rect">
            <a:avLst/>
          </a:prstGeom>
          <a:noFill/>
          <a:ln>
            <a:solidFill>
              <a:schemeClr val="tx1"/>
            </a:solidFill>
          </a:ln>
        </p:spPr>
        <p:txBody>
          <a:bodyPr wrap="square" rtlCol="0">
            <a:spAutoFit/>
          </a:bodyPr>
          <a:lstStyle/>
          <a:p>
            <a:pPr algn="ctr"/>
            <a:r>
              <a:rPr lang="en-US" dirty="0" smtClean="0"/>
              <a:t>Does the request constitute a significant change to</a:t>
            </a:r>
            <a:r>
              <a:rPr lang="en-US" i="1" dirty="0" smtClean="0"/>
              <a:t> </a:t>
            </a:r>
            <a:r>
              <a:rPr lang="en-US" b="1" i="1" dirty="0" smtClean="0"/>
              <a:t>previously</a:t>
            </a:r>
            <a:r>
              <a:rPr lang="en-US" i="1" dirty="0" smtClean="0"/>
              <a:t> </a:t>
            </a:r>
            <a:r>
              <a:rPr lang="en-US" dirty="0" smtClean="0"/>
              <a:t>approved animal activities?</a:t>
            </a:r>
            <a:endParaRPr lang="en-US" dirty="0"/>
          </a:p>
        </p:txBody>
      </p:sp>
      <p:sp>
        <p:nvSpPr>
          <p:cNvPr id="4" name="Title 3"/>
          <p:cNvSpPr>
            <a:spLocks noGrp="1"/>
          </p:cNvSpPr>
          <p:nvPr>
            <p:ph type="title" idx="4294967295"/>
          </p:nvPr>
        </p:nvSpPr>
        <p:spPr>
          <a:xfrm>
            <a:off x="1097280" y="286604"/>
            <a:ext cx="10058400" cy="847364"/>
          </a:xfrm>
        </p:spPr>
        <p:txBody>
          <a:bodyPr/>
          <a:lstStyle/>
          <a:p>
            <a:pPr algn="ctr" rtl="0" eaLnBrk="1" latinLnBrk="0" hangingPunct="1"/>
            <a:r>
              <a:rPr lang="en-US" sz="2000" b="1" dirty="0">
                <a:solidFill>
                  <a:schemeClr val="tx1"/>
                </a:solidFill>
                <a:latin typeface="+mn-lt"/>
                <a:ea typeface="+mn-ea"/>
                <a:cs typeface="+mn-cs"/>
              </a:rPr>
              <a:t>Veterinary Verification and Consultation (VVC) Process Flow for Proposed Significant Changes</a:t>
            </a:r>
          </a:p>
          <a:p>
            <a:pPr algn="ctr"/>
            <a:endParaRPr lang="en-US" dirty="0"/>
          </a:p>
        </p:txBody>
      </p:sp>
    </p:spTree>
    <p:extLst>
      <p:ext uri="{BB962C8B-B14F-4D97-AF65-F5344CB8AC3E}">
        <p14:creationId xmlns:p14="http://schemas.microsoft.com/office/powerpoint/2010/main" val="147468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3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fade">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1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fade">
                                      <p:cBhvr>
                                        <p:cTn id="76" dur="500"/>
                                        <p:tgtEl>
                                          <p:spTgt spid="24"/>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2"/>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500"/>
                                        <p:tgtEl>
                                          <p:spTgt spid="1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fade">
                                      <p:cBhvr>
                                        <p:cTn id="92" dur="500"/>
                                        <p:tgtEl>
                                          <p:spTgt spid="25"/>
                                        </p:tgtEl>
                                      </p:cBhvr>
                                    </p:animEffec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9" grpId="0" animBg="1"/>
      <p:bldP spid="22" grpId="0"/>
      <p:bldP spid="24" grpId="0" animBg="1"/>
      <p:bldP spid="23" grpId="0"/>
      <p:bldP spid="29" grpId="0" animBg="1"/>
      <p:bldP spid="31" grpId="0"/>
      <p:bldP spid="20" grpId="0" animBg="1"/>
      <p:bldP spid="17" grpId="0"/>
      <p:bldP spid="18" grpId="0" animBg="1"/>
      <p:bldP spid="16" grpId="0"/>
      <p:bldP spid="12" grpId="0" animBg="1"/>
      <p:bldP spid="10" grpId="0"/>
      <p:bldP spid="11" grpId="0" animBg="1"/>
      <p:bldP spid="9" grpId="0"/>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smtClean="0"/>
              <a:t>[Insert instructions for polling]</a:t>
            </a:r>
            <a:endParaRPr lang="en-US" sz="2800" dirty="0"/>
          </a:p>
        </p:txBody>
      </p:sp>
      <p:sp>
        <p:nvSpPr>
          <p:cNvPr id="2" name="Title 1"/>
          <p:cNvSpPr>
            <a:spLocks noGrp="1"/>
          </p:cNvSpPr>
          <p:nvPr>
            <p:ph type="title"/>
          </p:nvPr>
        </p:nvSpPr>
        <p:spPr/>
        <p:txBody>
          <a:bodyPr/>
          <a:lstStyle/>
          <a:p>
            <a:r>
              <a:rPr lang="en-US" dirty="0" smtClean="0"/>
              <a:t>Join the Poll</a:t>
            </a:r>
            <a:endParaRPr lang="en-US" dirty="0"/>
          </a:p>
        </p:txBody>
      </p:sp>
    </p:spTree>
    <p:extLst>
      <p:ext uri="{BB962C8B-B14F-4D97-AF65-F5344CB8AC3E}">
        <p14:creationId xmlns:p14="http://schemas.microsoft.com/office/powerpoint/2010/main" val="1398273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1</a:t>
            </a:r>
            <a:endParaRPr lang="en-US" dirty="0"/>
          </a:p>
        </p:txBody>
      </p:sp>
      <p:sp>
        <p:nvSpPr>
          <p:cNvPr id="3" name="Content Placeholder 2"/>
          <p:cNvSpPr>
            <a:spLocks noGrp="1"/>
          </p:cNvSpPr>
          <p:nvPr>
            <p:ph idx="1"/>
          </p:nvPr>
        </p:nvSpPr>
        <p:spPr/>
        <p:txBody>
          <a:bodyPr/>
          <a:lstStyle/>
          <a:p>
            <a:r>
              <a:rPr lang="en-US" dirty="0"/>
              <a:t>A PI has methods of euthanasia on his IACUC-approved protocol that are approved by the AVMA Guidelines on Euthanasia. The PI wants to add isoflurane overdose as a primary method of euthanasia followed by decapitation as the secondary/confirmatory method in mice. Would VVC be an appropriate method to approve this change?</a:t>
            </a:r>
          </a:p>
        </p:txBody>
      </p:sp>
    </p:spTree>
    <p:extLst>
      <p:ext uri="{BB962C8B-B14F-4D97-AF65-F5344CB8AC3E}">
        <p14:creationId xmlns:p14="http://schemas.microsoft.com/office/powerpoint/2010/main" val="282990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A PI has a tail prick procedure to collect blood from mice approved on his protocol. The PI wants to increase the number of tail pricks to collect blood from four to eight collections. Would VVC be an appropriate review method?</a:t>
            </a:r>
          </a:p>
          <a:p>
            <a:pPr marL="0" indent="0">
              <a:buNone/>
            </a:pPr>
            <a:endParaRPr lang="en-US" dirty="0"/>
          </a:p>
          <a:p>
            <a:pPr marL="0" indent="0">
              <a:buNone/>
            </a:pPr>
            <a:r>
              <a:rPr lang="en-US" dirty="0" smtClean="0"/>
              <a:t>If this scenario involved tail snips instead of tail pricks, would VVC still be appropriate?</a:t>
            </a:r>
          </a:p>
          <a:p>
            <a:pPr marL="0" indent="0">
              <a:buNone/>
            </a:pPr>
            <a:endParaRPr lang="en-US" dirty="0"/>
          </a:p>
        </p:txBody>
      </p:sp>
    </p:spTree>
    <p:extLst>
      <p:ext uri="{BB962C8B-B14F-4D97-AF65-F5344CB8AC3E}">
        <p14:creationId xmlns:p14="http://schemas.microsoft.com/office/powerpoint/2010/main" val="4023193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3</a:t>
            </a:r>
            <a:endParaRPr lang="en-US" dirty="0"/>
          </a:p>
        </p:txBody>
      </p:sp>
      <p:sp>
        <p:nvSpPr>
          <p:cNvPr id="3" name="Content Placeholder 2"/>
          <p:cNvSpPr>
            <a:spLocks noGrp="1"/>
          </p:cNvSpPr>
          <p:nvPr>
            <p:ph idx="1"/>
          </p:nvPr>
        </p:nvSpPr>
        <p:spPr/>
        <p:txBody>
          <a:bodyPr/>
          <a:lstStyle/>
          <a:p>
            <a:pPr marL="0" indent="0">
              <a:buNone/>
            </a:pPr>
            <a:r>
              <a:rPr lang="en-US" dirty="0" smtClean="0"/>
              <a:t>The PI wants to add a class of treatment drugs to his protocol to study the effect of tumor growth. The protocol was approved for growing tumors in rabbits, but was not approved for the use of treatment drugs. Would VVC be an appropriate review method?</a:t>
            </a:r>
            <a:endParaRPr lang="en-US" dirty="0"/>
          </a:p>
        </p:txBody>
      </p:sp>
    </p:spTree>
    <p:extLst>
      <p:ext uri="{BB962C8B-B14F-4D97-AF65-F5344CB8AC3E}">
        <p14:creationId xmlns:p14="http://schemas.microsoft.com/office/powerpoint/2010/main" val="115050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10058400" cy="4405164"/>
          </a:xfrm>
        </p:spPr>
        <p:txBody>
          <a:bodyPr>
            <a:normAutofit fontScale="92500" lnSpcReduction="20000"/>
          </a:bodyPr>
          <a:lstStyle/>
          <a:p>
            <a:pPr>
              <a:buFont typeface="Courier New" panose="02070309020205020404" pitchFamily="49" charset="0"/>
              <a:buChar char="o"/>
            </a:pPr>
            <a:r>
              <a:rPr lang="en-US" sz="3000" dirty="0" smtClean="0"/>
              <a:t> Each institution handles the review and approval of significant changes differently. One is not necessarily better than the other.</a:t>
            </a:r>
          </a:p>
          <a:p>
            <a:endParaRPr lang="en-US" sz="3000" dirty="0"/>
          </a:p>
          <a:p>
            <a:pPr>
              <a:buFont typeface="Courier New" panose="02070309020205020404" pitchFamily="49" charset="0"/>
              <a:buChar char="o"/>
            </a:pPr>
            <a:r>
              <a:rPr lang="en-US" sz="3000" dirty="0" smtClean="0"/>
              <a:t> You MUST have an IACUC reviewed-and-approved policy/SOP/formulary before you can implement any of these methods. </a:t>
            </a:r>
          </a:p>
          <a:p>
            <a:pPr marL="0" indent="0">
              <a:buNone/>
            </a:pPr>
            <a:endParaRPr lang="en-US" sz="3000" dirty="0" smtClean="0"/>
          </a:p>
          <a:p>
            <a:pPr>
              <a:buFont typeface="Courier New" panose="02070309020205020404" pitchFamily="49" charset="0"/>
              <a:buChar char="o"/>
            </a:pPr>
            <a:r>
              <a:rPr lang="en-US" sz="3000" dirty="0" smtClean="0"/>
              <a:t> VVC is an optional </a:t>
            </a:r>
            <a:r>
              <a:rPr lang="en-US" sz="3000" dirty="0"/>
              <a:t>tool available to the IACUC to review and approve significant changes to IACUC-approved protocols in order to reduce regulatory burden</a:t>
            </a:r>
            <a:r>
              <a:rPr lang="en-US" sz="3000" dirty="0" smtClean="0"/>
              <a:t>.</a:t>
            </a:r>
          </a:p>
          <a:p>
            <a:pPr lvl="1"/>
            <a:r>
              <a:rPr lang="en-US" sz="2800" dirty="0"/>
              <a:t>The </a:t>
            </a:r>
            <a:r>
              <a:rPr lang="en-US" sz="2800" dirty="0" smtClean="0"/>
              <a:t>Veterinarian(s) MUST </a:t>
            </a:r>
            <a:r>
              <a:rPr lang="en-US" sz="2800" dirty="0"/>
              <a:t>be designated by the IACUC to perform VVC</a:t>
            </a:r>
            <a:r>
              <a:rPr lang="en-US" sz="2600" dirty="0" smtClean="0"/>
              <a:t>.</a:t>
            </a:r>
          </a:p>
          <a:p>
            <a:endParaRPr lang="en-US" sz="2000" dirty="0"/>
          </a:p>
        </p:txBody>
      </p:sp>
      <p:pic>
        <p:nvPicPr>
          <p:cNvPr id="4" name="Picture 3" descr="Importa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5547" y="100845"/>
            <a:ext cx="2551662" cy="1622448"/>
          </a:xfrm>
          <a:prstGeom prst="rect">
            <a:avLst/>
          </a:prstGeom>
        </p:spPr>
      </p:pic>
      <p:sp>
        <p:nvSpPr>
          <p:cNvPr id="2" name="Title 1"/>
          <p:cNvSpPr>
            <a:spLocks noGrp="1"/>
          </p:cNvSpPr>
          <p:nvPr>
            <p:ph type="title"/>
          </p:nvPr>
        </p:nvSpPr>
        <p:spPr/>
        <p:txBody>
          <a:bodyPr/>
          <a:lstStyle/>
          <a:p>
            <a:r>
              <a:rPr lang="en-US" dirty="0" smtClean="0"/>
              <a:t>Things to Remember</a:t>
            </a:r>
            <a:endParaRPr lang="en-US" dirty="0"/>
          </a:p>
        </p:txBody>
      </p:sp>
    </p:spTree>
    <p:extLst>
      <p:ext uri="{BB962C8B-B14F-4D97-AF65-F5344CB8AC3E}">
        <p14:creationId xmlns:p14="http://schemas.microsoft.com/office/powerpoint/2010/main" val="1382043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Lastly…VVC: Don’t Be Scared- Just Try It! </a:t>
            </a:r>
            <a:endParaRPr lang="en-US" b="1" dirty="0"/>
          </a:p>
        </p:txBody>
      </p:sp>
      <p:pic>
        <p:nvPicPr>
          <p:cNvPr id="5" name="Content Placeholder 4" descr="person in ape mask"/>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7682" y="1900854"/>
            <a:ext cx="3162358" cy="4214313"/>
          </a:xfrm>
        </p:spPr>
      </p:pic>
    </p:spTree>
    <p:extLst>
      <p:ext uri="{BB962C8B-B14F-4D97-AF65-F5344CB8AC3E}">
        <p14:creationId xmlns:p14="http://schemas.microsoft.com/office/powerpoint/2010/main" val="1679088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Goals and Objectives</a:t>
            </a:r>
            <a:endParaRPr lang="en-US" dirty="0"/>
          </a:p>
        </p:txBody>
      </p:sp>
      <p:sp>
        <p:nvSpPr>
          <p:cNvPr id="3" name="Content Placeholder 2"/>
          <p:cNvSpPr>
            <a:spLocks noGrp="1"/>
          </p:cNvSpPr>
          <p:nvPr>
            <p:ph idx="1"/>
          </p:nvPr>
        </p:nvSpPr>
        <p:spPr>
          <a:xfrm>
            <a:off x="1097279" y="1930401"/>
            <a:ext cx="10310235" cy="4277216"/>
          </a:xfrm>
        </p:spPr>
        <p:txBody>
          <a:bodyPr>
            <a:normAutofit fontScale="77500" lnSpcReduction="20000"/>
          </a:bodyPr>
          <a:lstStyle/>
          <a:p>
            <a:pPr>
              <a:buFont typeface="Courier New" panose="02070309020205020404" pitchFamily="49" charset="0"/>
              <a:buChar char="o"/>
            </a:pPr>
            <a:r>
              <a:rPr lang="en-US" sz="3500" b="1" dirty="0" smtClean="0"/>
              <a:t> Goals: </a:t>
            </a:r>
          </a:p>
          <a:p>
            <a:pPr lvl="1"/>
            <a:r>
              <a:rPr lang="en-US" sz="3100" dirty="0"/>
              <a:t>Provide IACUC members with a basic understanding as to what constitutes a significant change to an IACUC-approved protocol. </a:t>
            </a:r>
          </a:p>
          <a:p>
            <a:pPr lvl="1"/>
            <a:r>
              <a:rPr lang="en-US" sz="3100" dirty="0"/>
              <a:t>Allow IACUC members to gain an understanding of the review methods available to them for review and approval of significant changes. </a:t>
            </a:r>
          </a:p>
          <a:p>
            <a:pPr lvl="1"/>
            <a:r>
              <a:rPr lang="en-US" sz="3100" dirty="0"/>
              <a:t>Empower the IACUC to implement the Veterinary Verification and Consultation (VVC) process at their institution</a:t>
            </a:r>
            <a:r>
              <a:rPr lang="en-US" sz="3100" dirty="0" smtClean="0"/>
              <a:t>.</a:t>
            </a:r>
          </a:p>
          <a:p>
            <a:pPr marL="457200" lvl="1" indent="0">
              <a:buNone/>
            </a:pPr>
            <a:endParaRPr lang="en-US" sz="2600" dirty="0" smtClean="0"/>
          </a:p>
          <a:p>
            <a:pPr>
              <a:buFont typeface="Courier New" panose="02070309020205020404" pitchFamily="49" charset="0"/>
              <a:buChar char="o"/>
            </a:pPr>
            <a:r>
              <a:rPr lang="en-US" sz="3500" b="1" dirty="0" smtClean="0"/>
              <a:t> Objectives:</a:t>
            </a:r>
          </a:p>
          <a:p>
            <a:pPr lvl="1"/>
            <a:r>
              <a:rPr lang="en-US" sz="3100" dirty="0"/>
              <a:t>Define significant changes </a:t>
            </a:r>
          </a:p>
          <a:p>
            <a:pPr lvl="1"/>
            <a:r>
              <a:rPr lang="en-US" sz="3100" dirty="0"/>
              <a:t>Describe the review methods for significant changes</a:t>
            </a:r>
          </a:p>
          <a:p>
            <a:pPr lvl="1"/>
            <a:r>
              <a:rPr lang="en-US" sz="3100" dirty="0"/>
              <a:t>Formulate a template process to implement Veterinary Verification and Consultation (VVC) </a:t>
            </a:r>
          </a:p>
          <a:p>
            <a:pPr marL="457200" lvl="1" indent="0">
              <a:buNone/>
            </a:pPr>
            <a:endParaRPr lang="en-US" dirty="0"/>
          </a:p>
        </p:txBody>
      </p:sp>
    </p:spTree>
    <p:extLst>
      <p:ext uri="{BB962C8B-B14F-4D97-AF65-F5344CB8AC3E}">
        <p14:creationId xmlns:p14="http://schemas.microsoft.com/office/powerpoint/2010/main" val="280554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200" dirty="0" smtClean="0"/>
              <a:t>This session will:</a:t>
            </a:r>
          </a:p>
          <a:p>
            <a:endParaRPr lang="en-US" sz="2600" dirty="0" smtClean="0"/>
          </a:p>
          <a:p>
            <a:pPr lvl="1">
              <a:buFont typeface="Courier New" panose="02070309020205020404" pitchFamily="49" charset="0"/>
              <a:buChar char="o"/>
            </a:pPr>
            <a:r>
              <a:rPr lang="en-US" sz="2600" dirty="0" smtClean="0"/>
              <a:t> Provide IACUC members with a basic understanding as to what constitutes a significant change to an IACUC-approved protocol. </a:t>
            </a:r>
          </a:p>
          <a:p>
            <a:pPr lvl="1"/>
            <a:endParaRPr lang="en-US" sz="2600" dirty="0" smtClean="0"/>
          </a:p>
          <a:p>
            <a:pPr lvl="1">
              <a:buFont typeface="Courier New" panose="02070309020205020404" pitchFamily="49" charset="0"/>
              <a:buChar char="o"/>
            </a:pPr>
            <a:r>
              <a:rPr lang="en-US" sz="2600" dirty="0" smtClean="0"/>
              <a:t> Allow IACUC members to gain an understanding of the review methods available to them for review and approval of significant changes. </a:t>
            </a:r>
          </a:p>
          <a:p>
            <a:pPr marL="201168" lvl="1" indent="0">
              <a:buNone/>
            </a:pPr>
            <a:endParaRPr lang="en-US" sz="2600" dirty="0" smtClean="0"/>
          </a:p>
          <a:p>
            <a:pPr lvl="1">
              <a:buFont typeface="Courier New" panose="02070309020205020404" pitchFamily="49" charset="0"/>
              <a:buChar char="o"/>
            </a:pPr>
            <a:r>
              <a:rPr lang="en-US" sz="2600" dirty="0" smtClean="0"/>
              <a:t> Empower the IACUC to implement the Veterinary Verification and Consultation (VVC) process at their institution.</a:t>
            </a:r>
          </a:p>
        </p:txBody>
      </p:sp>
      <p:pic>
        <p:nvPicPr>
          <p:cNvPr id="4" name="Picture 3" descr="Goal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4240" y="0"/>
            <a:ext cx="5273040" cy="1686898"/>
          </a:xfrm>
          <a:prstGeom prst="rect">
            <a:avLst/>
          </a:prstGeom>
        </p:spPr>
      </p:pic>
      <p:sp>
        <p:nvSpPr>
          <p:cNvPr id="2" name="Title 1"/>
          <p:cNvSpPr>
            <a:spLocks noGrp="1"/>
          </p:cNvSpPr>
          <p:nvPr>
            <p:ph type="title"/>
          </p:nvPr>
        </p:nvSpPr>
        <p:spPr/>
        <p:txBody>
          <a:bodyPr/>
          <a:lstStyle/>
          <a:p>
            <a:r>
              <a:rPr lang="en-US" dirty="0" smtClean="0"/>
              <a:t>Goals</a:t>
            </a:r>
            <a:endParaRPr lang="en-US" dirty="0"/>
          </a:p>
        </p:txBody>
      </p:sp>
    </p:spTree>
    <p:extLst>
      <p:ext uri="{BB962C8B-B14F-4D97-AF65-F5344CB8AC3E}">
        <p14:creationId xmlns:p14="http://schemas.microsoft.com/office/powerpoint/2010/main" val="2889629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82290" y="166684"/>
            <a:ext cx="10058400" cy="928048"/>
          </a:xfrm>
        </p:spPr>
        <p:txBody>
          <a:bodyPr/>
          <a:lstStyle/>
          <a:p>
            <a:pPr algn="ctr"/>
            <a:r>
              <a:rPr lang="en-US" dirty="0" smtClean="0"/>
              <a:t>Summative Assessment</a:t>
            </a:r>
            <a:endParaRPr lang="en-US" dirty="0"/>
          </a:p>
        </p:txBody>
      </p:sp>
      <p:sp>
        <p:nvSpPr>
          <p:cNvPr id="3" name="Content Placeholder 2"/>
          <p:cNvSpPr>
            <a:spLocks noGrp="1"/>
          </p:cNvSpPr>
          <p:nvPr>
            <p:ph idx="1"/>
          </p:nvPr>
        </p:nvSpPr>
        <p:spPr>
          <a:xfrm>
            <a:off x="859807" y="1214652"/>
            <a:ext cx="10787550" cy="5530921"/>
          </a:xfrm>
        </p:spPr>
        <p:txBody>
          <a:bodyPr>
            <a:normAutofit fontScale="25000" lnSpcReduction="20000"/>
          </a:bodyPr>
          <a:lstStyle/>
          <a:p>
            <a:pPr marL="514350" indent="-514350">
              <a:buAutoNum type="arabicPeriod"/>
            </a:pPr>
            <a:r>
              <a:rPr lang="en-US" sz="8000" dirty="0" smtClean="0"/>
              <a:t>Determine which of the following is considered a significant change (check all that apply):</a:t>
            </a:r>
          </a:p>
          <a:p>
            <a:pPr marL="0" indent="0">
              <a:buNone/>
            </a:pPr>
            <a:r>
              <a:rPr lang="en-US" sz="8000" dirty="0" smtClean="0"/>
              <a:t>      ____ Change in Funding Source</a:t>
            </a:r>
          </a:p>
          <a:p>
            <a:pPr marL="0" indent="0">
              <a:buNone/>
            </a:pPr>
            <a:r>
              <a:rPr lang="en-US" sz="8000" dirty="0" smtClean="0"/>
              <a:t>      ____ Change/Addition of Technical Personnel</a:t>
            </a:r>
          </a:p>
          <a:p>
            <a:pPr marL="0" indent="0">
              <a:buNone/>
            </a:pPr>
            <a:r>
              <a:rPr lang="en-US" sz="8000" dirty="0"/>
              <a:t> </a:t>
            </a:r>
            <a:r>
              <a:rPr lang="en-US" sz="8000" dirty="0" smtClean="0"/>
              <a:t>     ____ Change in Euthanasia Method</a:t>
            </a:r>
          </a:p>
          <a:p>
            <a:pPr marL="0" indent="0">
              <a:buNone/>
            </a:pPr>
            <a:r>
              <a:rPr lang="en-US" sz="8000" dirty="0"/>
              <a:t> </a:t>
            </a:r>
            <a:r>
              <a:rPr lang="en-US" sz="8000" dirty="0" smtClean="0"/>
              <a:t>     ____ Change in Species</a:t>
            </a:r>
          </a:p>
          <a:p>
            <a:pPr marL="0" indent="0">
              <a:buNone/>
            </a:pPr>
            <a:endParaRPr lang="en-US" sz="8000" dirty="0" smtClean="0"/>
          </a:p>
          <a:p>
            <a:pPr marL="514350" indent="-514350">
              <a:buAutoNum type="arabicPeriod" startAt="2"/>
            </a:pPr>
            <a:r>
              <a:rPr lang="en-US" sz="8000" dirty="0" smtClean="0"/>
              <a:t>List the possible types of review methods for reviewing and approving significant changes.</a:t>
            </a:r>
          </a:p>
          <a:p>
            <a:pPr marL="0" indent="0">
              <a:buNone/>
            </a:pPr>
            <a:endParaRPr lang="en-US" sz="8000" dirty="0" smtClean="0"/>
          </a:p>
          <a:p>
            <a:pPr marL="514350" indent="-514350">
              <a:buAutoNum type="arabicPeriod" startAt="3"/>
            </a:pPr>
            <a:r>
              <a:rPr lang="en-US" sz="8000" dirty="0" smtClean="0"/>
              <a:t>For each example listed below, indicate whether the VVC review process could be used:</a:t>
            </a:r>
          </a:p>
          <a:p>
            <a:pPr marL="971550" lvl="1" indent="-514350">
              <a:buAutoNum type="alphaUcPeriod"/>
            </a:pPr>
            <a:r>
              <a:rPr lang="en-US" sz="8000" dirty="0" smtClean="0"/>
              <a:t>Changing the vitamin supplement to pigs from Flintstones to One-A-Day </a:t>
            </a:r>
          </a:p>
          <a:p>
            <a:pPr marL="971550" lvl="1" indent="-514350">
              <a:buAutoNum type="alphaUcPeriod"/>
            </a:pPr>
            <a:r>
              <a:rPr lang="en-US" sz="8000" dirty="0" smtClean="0"/>
              <a:t> Addition of R/O blood collection to a protocol not previously approved for blood collection </a:t>
            </a:r>
            <a:endParaRPr lang="en-US" sz="8000" dirty="0"/>
          </a:p>
          <a:p>
            <a:pPr marL="971550" lvl="1" indent="-514350">
              <a:buAutoNum type="alphaUcPeriod"/>
            </a:pPr>
            <a:r>
              <a:rPr lang="en-US" sz="8000" dirty="0" smtClean="0"/>
              <a:t>Change from a survival surgery to a non-survival surgery </a:t>
            </a:r>
            <a:endParaRPr lang="en-US" sz="8000" dirty="0"/>
          </a:p>
          <a:p>
            <a:pPr marL="971550" lvl="1" indent="-514350">
              <a:buAutoNum type="alphaUcPeriod"/>
            </a:pPr>
            <a:r>
              <a:rPr lang="en-US" sz="8000" dirty="0" smtClean="0"/>
              <a:t>Change in PI </a:t>
            </a:r>
          </a:p>
          <a:p>
            <a:pPr marL="457200" lvl="1" indent="0">
              <a:buNone/>
            </a:pPr>
            <a:endParaRPr lang="en-US" sz="8000" dirty="0" smtClean="0"/>
          </a:p>
          <a:p>
            <a:pPr marL="514350" lvl="1" indent="-514350">
              <a:spcBef>
                <a:spcPts val="1000"/>
              </a:spcBef>
              <a:buAutoNum type="arabicPeriod" startAt="4"/>
            </a:pPr>
            <a:r>
              <a:rPr lang="en-US" sz="8000" dirty="0" smtClean="0"/>
              <a:t>Create an action plan to implement VVC at your institution.</a:t>
            </a:r>
          </a:p>
          <a:p>
            <a:pPr marL="0" lvl="1" indent="0">
              <a:spcBef>
                <a:spcPts val="1000"/>
              </a:spcBef>
              <a:buNone/>
            </a:pPr>
            <a:endParaRPr lang="en-US" sz="2900"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716039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hat's all Folk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3703" y="586740"/>
            <a:ext cx="5684520" cy="5684520"/>
          </a:xfrm>
          <a:prstGeom prst="rect">
            <a:avLst/>
          </a:prstGeom>
        </p:spPr>
      </p:pic>
      <p:sp>
        <p:nvSpPr>
          <p:cNvPr id="2" name="Title 1"/>
          <p:cNvSpPr>
            <a:spLocks noGrp="1"/>
          </p:cNvSpPr>
          <p:nvPr>
            <p:ph type="title" idx="4294967295"/>
          </p:nvPr>
        </p:nvSpPr>
        <p:spPr>
          <a:xfrm>
            <a:off x="3272061" y="6271260"/>
            <a:ext cx="5665985" cy="550082"/>
          </a:xfrm>
        </p:spPr>
        <p:txBody>
          <a:bodyPr>
            <a:normAutofit/>
          </a:bodyPr>
          <a:lstStyle/>
          <a:p>
            <a:pPr algn="ctr"/>
            <a:r>
              <a:rPr lang="en-US" sz="2400" dirty="0" smtClean="0"/>
              <a:t>That’s all Folks!</a:t>
            </a:r>
            <a:endParaRPr lang="en-US" sz="2400" dirty="0"/>
          </a:p>
        </p:txBody>
      </p:sp>
    </p:spTree>
    <p:extLst>
      <p:ext uri="{BB962C8B-B14F-4D97-AF65-F5344CB8AC3E}">
        <p14:creationId xmlns:p14="http://schemas.microsoft.com/office/powerpoint/2010/main" val="3506297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 of dart and target bulls ey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6926" y="3793641"/>
            <a:ext cx="2458147" cy="2458147"/>
          </a:xfrm>
          <a:prstGeom prst="rect">
            <a:avLst/>
          </a:prstGeom>
        </p:spPr>
      </p:pic>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US" sz="2600" dirty="0" smtClean="0"/>
              <a:t>Define significant changes </a:t>
            </a:r>
          </a:p>
          <a:p>
            <a:pPr>
              <a:buFont typeface="Courier New" panose="02070309020205020404" pitchFamily="49" charset="0"/>
              <a:buChar char="o"/>
            </a:pPr>
            <a:r>
              <a:rPr lang="en-US" sz="2600" dirty="0" smtClean="0"/>
              <a:t>Describe the review methods for significant changes</a:t>
            </a:r>
          </a:p>
          <a:p>
            <a:pPr>
              <a:buFont typeface="Courier New" panose="02070309020205020404" pitchFamily="49" charset="0"/>
              <a:buChar char="o"/>
            </a:pPr>
            <a:r>
              <a:rPr lang="en-US" sz="2600" dirty="0" smtClean="0"/>
              <a:t>Formulate a template process to implement Veterinary Verification and Consultation (VVC) </a:t>
            </a:r>
            <a:endParaRPr lang="en-US" sz="2600" dirty="0"/>
          </a:p>
        </p:txBody>
      </p:sp>
      <p:sp>
        <p:nvSpPr>
          <p:cNvPr id="2" name="Title 1"/>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1343078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rtoon thinking"/>
          <p:cNvPicPr>
            <a:picLocks noChangeAspect="1"/>
          </p:cNvPicPr>
          <p:nvPr/>
        </p:nvPicPr>
        <p:blipFill>
          <a:blip r:embed="rId3"/>
          <a:stretch>
            <a:fillRect/>
          </a:stretch>
        </p:blipFill>
        <p:spPr>
          <a:xfrm>
            <a:off x="9611825" y="283966"/>
            <a:ext cx="1839277" cy="1876623"/>
          </a:xfrm>
          <a:prstGeom prst="rect">
            <a:avLst/>
          </a:prstGeom>
        </p:spPr>
      </p:pic>
      <p:sp>
        <p:nvSpPr>
          <p:cNvPr id="3" name="Content Placeholder 2"/>
          <p:cNvSpPr>
            <a:spLocks noGrp="1"/>
          </p:cNvSpPr>
          <p:nvPr>
            <p:ph idx="1"/>
          </p:nvPr>
        </p:nvSpPr>
        <p:spPr>
          <a:xfrm>
            <a:off x="1082040" y="2160589"/>
            <a:ext cx="10073640" cy="3880773"/>
          </a:xfrm>
        </p:spPr>
        <p:txBody>
          <a:bodyPr>
            <a:normAutofit lnSpcReduction="10000"/>
          </a:bodyPr>
          <a:lstStyle/>
          <a:p>
            <a:pPr marL="0" indent="0">
              <a:buNone/>
            </a:pPr>
            <a:r>
              <a:rPr lang="en-US" sz="3600" dirty="0" smtClean="0"/>
              <a:t>What are some examples of significant changes?</a:t>
            </a:r>
          </a:p>
          <a:p>
            <a:endParaRPr lang="en-US" sz="2800" dirty="0"/>
          </a:p>
          <a:p>
            <a:pPr marL="514350" indent="-514350">
              <a:buAutoNum type="arabicParenR"/>
            </a:pPr>
            <a:r>
              <a:rPr lang="en-US" sz="2800" dirty="0" smtClean="0"/>
              <a:t>Think to yourself what are some examples of a significant change       (30 seconds). </a:t>
            </a:r>
          </a:p>
          <a:p>
            <a:pPr marL="514350" indent="-514350">
              <a:buAutoNum type="arabicParenR"/>
            </a:pPr>
            <a:r>
              <a:rPr lang="en-US" sz="2800" dirty="0" smtClean="0"/>
              <a:t>Partner with your neighbor and discuss your ideas of significant changes (1 minute).</a:t>
            </a:r>
          </a:p>
          <a:p>
            <a:pPr marL="514350" indent="-514350">
              <a:buAutoNum type="arabicParenR"/>
            </a:pPr>
            <a:r>
              <a:rPr lang="en-US" sz="2800" dirty="0" smtClean="0"/>
              <a:t>Share with the group some examples of significant changes                   (2 minutes).</a:t>
            </a:r>
            <a:endParaRPr lang="en-US" sz="2800" dirty="0"/>
          </a:p>
        </p:txBody>
      </p:sp>
      <p:sp>
        <p:nvSpPr>
          <p:cNvPr id="2" name="Title 1"/>
          <p:cNvSpPr>
            <a:spLocks noGrp="1"/>
          </p:cNvSpPr>
          <p:nvPr>
            <p:ph type="title"/>
          </p:nvPr>
        </p:nvSpPr>
        <p:spPr/>
        <p:txBody>
          <a:bodyPr/>
          <a:lstStyle/>
          <a:p>
            <a:r>
              <a:rPr lang="en-US" dirty="0" smtClean="0"/>
              <a:t>Think-Pair-Share</a:t>
            </a:r>
            <a:endParaRPr lang="en-US" dirty="0"/>
          </a:p>
        </p:txBody>
      </p:sp>
    </p:spTree>
    <p:extLst>
      <p:ext uri="{BB962C8B-B14F-4D97-AF65-F5344CB8AC3E}">
        <p14:creationId xmlns:p14="http://schemas.microsoft.com/office/powerpoint/2010/main" val="4002930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89" y="286604"/>
            <a:ext cx="10360951" cy="942590"/>
          </a:xfrm>
        </p:spPr>
        <p:txBody>
          <a:bodyPr>
            <a:normAutofit/>
          </a:bodyPr>
          <a:lstStyle/>
          <a:p>
            <a:r>
              <a:rPr lang="en-US" dirty="0" smtClean="0"/>
              <a:t>What makes a protocol change </a:t>
            </a:r>
            <a:r>
              <a:rPr lang="en-US" sz="4400" dirty="0" smtClean="0"/>
              <a:t>significant</a:t>
            </a:r>
            <a:r>
              <a:rPr lang="en-US" dirty="0" smtClean="0"/>
              <a:t>?</a:t>
            </a:r>
            <a:endParaRPr lang="en-US" dirty="0"/>
          </a:p>
        </p:txBody>
      </p:sp>
      <p:sp>
        <p:nvSpPr>
          <p:cNvPr id="3" name="Content Placeholder 2"/>
          <p:cNvSpPr>
            <a:spLocks noGrp="1"/>
          </p:cNvSpPr>
          <p:nvPr>
            <p:ph idx="1"/>
          </p:nvPr>
        </p:nvSpPr>
        <p:spPr>
          <a:xfrm>
            <a:off x="1082040" y="1783830"/>
            <a:ext cx="10058400" cy="4616969"/>
          </a:xfrm>
        </p:spPr>
        <p:txBody>
          <a:bodyPr>
            <a:noAutofit/>
          </a:bodyPr>
          <a:lstStyle/>
          <a:p>
            <a:pPr>
              <a:buFont typeface="Courier New" panose="02070309020205020404" pitchFamily="49" charset="0"/>
              <a:buChar char="o"/>
            </a:pPr>
            <a:r>
              <a:rPr lang="en-US" sz="2400" dirty="0" smtClean="0"/>
              <a:t> </a:t>
            </a:r>
            <a:r>
              <a:rPr lang="en-US" sz="2600" b="1" u="sng" dirty="0"/>
              <a:t>S</a:t>
            </a:r>
            <a:r>
              <a:rPr lang="en-US" sz="2600" b="1" u="sng" dirty="0" smtClean="0"/>
              <a:t>ignificant change</a:t>
            </a:r>
            <a:r>
              <a:rPr lang="en-US" sz="2600" dirty="0" smtClean="0"/>
              <a:t>: a change that has, or has the potential to have, a negative impact on animal welfare</a:t>
            </a:r>
          </a:p>
          <a:p>
            <a:pPr marL="400050" lvl="2" indent="0">
              <a:buNone/>
            </a:pPr>
            <a:endParaRPr lang="en-US" sz="1800" dirty="0" smtClean="0"/>
          </a:p>
          <a:p>
            <a:pPr marL="400050" lvl="2" indent="0">
              <a:buNone/>
            </a:pPr>
            <a:endParaRPr lang="en-US" sz="1800" dirty="0" smtClean="0"/>
          </a:p>
          <a:p>
            <a:pPr>
              <a:buFont typeface="Courier New" panose="02070309020205020404" pitchFamily="49" charset="0"/>
              <a:buChar char="o"/>
            </a:pPr>
            <a:r>
              <a:rPr lang="en-US" sz="2400" dirty="0" smtClean="0"/>
              <a:t> </a:t>
            </a:r>
            <a:r>
              <a:rPr lang="en-US" sz="2400" b="1" dirty="0" smtClean="0"/>
              <a:t>Examples: </a:t>
            </a:r>
          </a:p>
          <a:p>
            <a:pPr lvl="1"/>
            <a:r>
              <a:rPr lang="en-US" sz="2400" dirty="0" smtClean="0"/>
              <a:t>Change from non-survival to survival surgery</a:t>
            </a:r>
          </a:p>
          <a:p>
            <a:pPr lvl="1"/>
            <a:r>
              <a:rPr lang="en-US" sz="2400" dirty="0" smtClean="0"/>
              <a:t>Change resulting in greater pain, distress, or degree of invasiveness</a:t>
            </a:r>
          </a:p>
          <a:p>
            <a:pPr lvl="1"/>
            <a:r>
              <a:rPr lang="en-US" sz="2400" dirty="0" smtClean="0"/>
              <a:t>Change in species</a:t>
            </a:r>
          </a:p>
          <a:p>
            <a:pPr lvl="1"/>
            <a:r>
              <a:rPr lang="en-US" sz="2400" dirty="0" smtClean="0"/>
              <a:t>Change in PI</a:t>
            </a:r>
          </a:p>
          <a:p>
            <a:pPr lvl="1"/>
            <a:r>
              <a:rPr lang="en-US" sz="2400" dirty="0" smtClean="0"/>
              <a:t>Changes in anesthesia, analgesia, sedation, or experimental substances</a:t>
            </a:r>
          </a:p>
          <a:p>
            <a:pPr lvl="1"/>
            <a:r>
              <a:rPr lang="en-US" sz="2400" dirty="0" smtClean="0"/>
              <a:t>Change in animal numbers</a:t>
            </a:r>
          </a:p>
        </p:txBody>
      </p:sp>
    </p:spTree>
    <p:extLst>
      <p:ext uri="{BB962C8B-B14F-4D97-AF65-F5344CB8AC3E}">
        <p14:creationId xmlns:p14="http://schemas.microsoft.com/office/powerpoint/2010/main" val="315875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on Significant Changes</a:t>
            </a:r>
            <a:endParaRPr lang="en-US" dirty="0"/>
          </a:p>
        </p:txBody>
      </p:sp>
      <p:sp>
        <p:nvSpPr>
          <p:cNvPr id="3" name="Content Placeholder 2"/>
          <p:cNvSpPr>
            <a:spLocks noGrp="1"/>
          </p:cNvSpPr>
          <p:nvPr>
            <p:ph idx="1"/>
          </p:nvPr>
        </p:nvSpPr>
        <p:spPr>
          <a:xfrm>
            <a:off x="1097279" y="1845734"/>
            <a:ext cx="10370195" cy="4023360"/>
          </a:xfrm>
        </p:spPr>
        <p:txBody>
          <a:bodyPr>
            <a:noAutofit/>
          </a:bodyPr>
          <a:lstStyle/>
          <a:p>
            <a:pPr>
              <a:buFont typeface="Courier New" panose="02070309020205020404" pitchFamily="49" charset="0"/>
              <a:buChar char="o"/>
            </a:pPr>
            <a:r>
              <a:rPr lang="en-US" sz="2400" b="1" dirty="0"/>
              <a:t> </a:t>
            </a:r>
            <a:r>
              <a:rPr lang="en-US" sz="2600" b="1" dirty="0"/>
              <a:t>Two regulatory documents define the responsibilities of the IACUC regarding review and approval of proposed significant changes</a:t>
            </a:r>
          </a:p>
          <a:p>
            <a:pPr lvl="1"/>
            <a:r>
              <a:rPr lang="en-US" sz="2300" dirty="0"/>
              <a:t>Public Health Service Policy on Humane Care and Use of Laboratory Animals IV.C.1</a:t>
            </a:r>
          </a:p>
          <a:p>
            <a:pPr lvl="1"/>
            <a:r>
              <a:rPr lang="en-US" sz="2300" dirty="0"/>
              <a:t>Animal </a:t>
            </a:r>
            <a:r>
              <a:rPr lang="en-US" sz="2300" dirty="0" smtClean="0"/>
              <a:t>Welfare </a:t>
            </a:r>
            <a:r>
              <a:rPr lang="en-US" sz="2300" dirty="0"/>
              <a:t>Regulations 9 CFR 2.31 (d) (1) (</a:t>
            </a:r>
            <a:r>
              <a:rPr lang="en-US" sz="2300" dirty="0" err="1"/>
              <a:t>i</a:t>
            </a:r>
            <a:r>
              <a:rPr lang="en-US" sz="2300" dirty="0"/>
              <a:t>)-(iv) </a:t>
            </a:r>
            <a:endParaRPr lang="en-US" sz="2300" dirty="0" smtClean="0"/>
          </a:p>
          <a:p>
            <a:pPr marL="457200" lvl="1" indent="0">
              <a:buNone/>
            </a:pPr>
            <a:endParaRPr lang="en-US" sz="2000" dirty="0" smtClean="0"/>
          </a:p>
          <a:p>
            <a:pPr>
              <a:buFont typeface="Courier New" panose="02070309020205020404" pitchFamily="49" charset="0"/>
              <a:buChar char="o"/>
            </a:pPr>
            <a:r>
              <a:rPr lang="en-US" sz="2600" dirty="0" smtClean="0"/>
              <a:t> </a:t>
            </a:r>
            <a:r>
              <a:rPr lang="en-US" sz="2600" b="1" dirty="0" smtClean="0"/>
              <a:t>Office of Laboratory Animal Welfare (OLAW) Notice (NOT-OD-14-126) provides guidance on significant changes to IACUC approved protocols</a:t>
            </a:r>
          </a:p>
          <a:p>
            <a:pPr lvl="1"/>
            <a:r>
              <a:rPr lang="en-US" sz="2300" dirty="0" smtClean="0"/>
              <a:t>IACUC discretion to use IACUC policies to define significant changes and the methods for reviewing and approving them</a:t>
            </a:r>
          </a:p>
          <a:p>
            <a:pPr lvl="1"/>
            <a:r>
              <a:rPr lang="en-US" sz="2300" dirty="0" smtClean="0"/>
              <a:t>USDA concurs with the OLAW guidance</a:t>
            </a:r>
          </a:p>
        </p:txBody>
      </p:sp>
    </p:spTree>
    <p:extLst>
      <p:ext uri="{BB962C8B-B14F-4D97-AF65-F5344CB8AC3E}">
        <p14:creationId xmlns:p14="http://schemas.microsoft.com/office/powerpoint/2010/main" val="1800673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3200" dirty="0"/>
          </a:p>
          <a:p>
            <a:pPr marL="0" indent="0" algn="ctr">
              <a:buNone/>
            </a:pPr>
            <a:r>
              <a:rPr lang="en-US" sz="3200" dirty="0" smtClean="0"/>
              <a:t>What are the common methods of reviewing (any) changes?</a:t>
            </a:r>
            <a:endParaRPr lang="en-US" sz="3200" dirty="0"/>
          </a:p>
        </p:txBody>
      </p:sp>
      <p:pic>
        <p:nvPicPr>
          <p:cNvPr id="4" name="Picture 3" descr="Shout out" title="Shout out"/>
          <p:cNvPicPr>
            <a:picLocks noChangeAspect="1"/>
          </p:cNvPicPr>
          <p:nvPr/>
        </p:nvPicPr>
        <p:blipFill>
          <a:blip r:embed="rId3"/>
          <a:stretch>
            <a:fillRect/>
          </a:stretch>
        </p:blipFill>
        <p:spPr>
          <a:xfrm>
            <a:off x="5216577" y="190367"/>
            <a:ext cx="1720019" cy="1518511"/>
          </a:xfrm>
          <a:prstGeom prst="rect">
            <a:avLst/>
          </a:prstGeom>
        </p:spPr>
      </p:pic>
      <p:sp>
        <p:nvSpPr>
          <p:cNvPr id="2" name="Title 1"/>
          <p:cNvSpPr>
            <a:spLocks noGrp="1"/>
          </p:cNvSpPr>
          <p:nvPr>
            <p:ph type="title"/>
          </p:nvPr>
        </p:nvSpPr>
        <p:spPr/>
        <p:txBody>
          <a:bodyPr/>
          <a:lstStyle/>
          <a:p>
            <a:r>
              <a:rPr lang="en-US" dirty="0" smtClean="0"/>
              <a:t>“Shout</a:t>
            </a:r>
            <a:r>
              <a:rPr lang="en-US" baseline="0" dirty="0" smtClean="0"/>
              <a:t> out”</a:t>
            </a:r>
            <a:endParaRPr lang="en-US" dirty="0"/>
          </a:p>
        </p:txBody>
      </p:sp>
    </p:spTree>
    <p:extLst>
      <p:ext uri="{BB962C8B-B14F-4D97-AF65-F5344CB8AC3E}">
        <p14:creationId xmlns:p14="http://schemas.microsoft.com/office/powerpoint/2010/main" val="736630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a:t>R</a:t>
            </a:r>
            <a:r>
              <a:rPr lang="en-US" dirty="0" smtClean="0"/>
              <a:t>eview</a:t>
            </a:r>
            <a:endParaRPr lang="en-US" dirty="0"/>
          </a:p>
        </p:txBody>
      </p:sp>
      <p:sp>
        <p:nvSpPr>
          <p:cNvPr id="3" name="Content Placeholder 2"/>
          <p:cNvSpPr>
            <a:spLocks noGrp="1"/>
          </p:cNvSpPr>
          <p:nvPr>
            <p:ph idx="1"/>
          </p:nvPr>
        </p:nvSpPr>
        <p:spPr>
          <a:xfrm>
            <a:off x="1097280" y="1845734"/>
            <a:ext cx="10058400" cy="4405164"/>
          </a:xfrm>
        </p:spPr>
        <p:txBody>
          <a:bodyPr>
            <a:normAutofit lnSpcReduction="10000"/>
          </a:bodyPr>
          <a:lstStyle/>
          <a:p>
            <a:pPr>
              <a:buFont typeface="Courier New" panose="02070309020205020404" pitchFamily="49" charset="0"/>
              <a:buChar char="o"/>
            </a:pPr>
            <a:r>
              <a:rPr lang="en-US" sz="2800" dirty="0" smtClean="0"/>
              <a:t> </a:t>
            </a:r>
            <a:r>
              <a:rPr lang="en-US" sz="2800" b="1" dirty="0" smtClean="0"/>
              <a:t>Full Committee Review (FCR)</a:t>
            </a:r>
          </a:p>
          <a:p>
            <a:pPr lvl="1"/>
            <a:r>
              <a:rPr lang="en-US" sz="2400" dirty="0" smtClean="0"/>
              <a:t>A review method that may only be conducted at a convened meeting with a quorum of members present</a:t>
            </a:r>
          </a:p>
          <a:p>
            <a:pPr lvl="1"/>
            <a:r>
              <a:rPr lang="en-US" sz="2400" dirty="0" smtClean="0"/>
              <a:t>The quorum may vote to: approve, require modifications, or withhold approval</a:t>
            </a:r>
          </a:p>
          <a:p>
            <a:pPr lvl="1"/>
            <a:r>
              <a:rPr lang="en-US" sz="2400" dirty="0" smtClean="0"/>
              <a:t>DMR after FCR with IACUC Policy in place and all members in agreement</a:t>
            </a:r>
          </a:p>
          <a:p>
            <a:pPr marL="457200" lvl="1" indent="0">
              <a:buNone/>
            </a:pPr>
            <a:endParaRPr lang="en-US" sz="2400" dirty="0" smtClean="0"/>
          </a:p>
          <a:p>
            <a:pPr>
              <a:buFont typeface="Courier New" panose="02070309020205020404" pitchFamily="49" charset="0"/>
              <a:buChar char="o"/>
            </a:pPr>
            <a:r>
              <a:rPr lang="en-US" sz="2800" dirty="0" smtClean="0"/>
              <a:t> </a:t>
            </a:r>
            <a:r>
              <a:rPr lang="en-US" sz="2800" b="1" dirty="0" smtClean="0"/>
              <a:t>Designated Member Review (DMR)</a:t>
            </a:r>
          </a:p>
          <a:p>
            <a:pPr lvl="1"/>
            <a:r>
              <a:rPr lang="en-US" sz="2400" dirty="0" smtClean="0"/>
              <a:t>A review method in which at least one member of the IACUC qualified to review the item is assigned by the IACUC Chair to complete the review</a:t>
            </a:r>
          </a:p>
          <a:p>
            <a:pPr lvl="1"/>
            <a:r>
              <a:rPr lang="en-US" sz="2400" dirty="0" smtClean="0"/>
              <a:t>The entire IACUC must be given an appropriate amount of time to call for FCR</a:t>
            </a:r>
          </a:p>
          <a:p>
            <a:pPr lvl="1"/>
            <a:r>
              <a:rPr lang="en-US" sz="2400" dirty="0" smtClean="0"/>
              <a:t>Reviewers may only approve, require modifications, or request FCR</a:t>
            </a:r>
          </a:p>
        </p:txBody>
      </p:sp>
    </p:spTree>
    <p:extLst>
      <p:ext uri="{BB962C8B-B14F-4D97-AF65-F5344CB8AC3E}">
        <p14:creationId xmlns:p14="http://schemas.microsoft.com/office/powerpoint/2010/main" val="109114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Review…continued</a:t>
            </a:r>
            <a:endParaRPr lang="en-US" dirty="0"/>
          </a:p>
        </p:txBody>
      </p:sp>
      <p:sp>
        <p:nvSpPr>
          <p:cNvPr id="3" name="Content Placeholder 2"/>
          <p:cNvSpPr>
            <a:spLocks noGrp="1"/>
          </p:cNvSpPr>
          <p:nvPr>
            <p:ph idx="1"/>
          </p:nvPr>
        </p:nvSpPr>
        <p:spPr>
          <a:xfrm>
            <a:off x="1097280" y="1888762"/>
            <a:ext cx="10058400" cy="4362136"/>
          </a:xfrm>
        </p:spPr>
        <p:txBody>
          <a:bodyPr>
            <a:normAutofit lnSpcReduction="10000"/>
          </a:bodyPr>
          <a:lstStyle/>
          <a:p>
            <a:pPr>
              <a:buFont typeface="Courier New" panose="02070309020205020404" pitchFamily="49" charset="0"/>
              <a:buChar char="o"/>
            </a:pPr>
            <a:r>
              <a:rPr lang="en-US" sz="2800" dirty="0" smtClean="0"/>
              <a:t> </a:t>
            </a:r>
            <a:r>
              <a:rPr lang="en-US" sz="2800" b="1" dirty="0" smtClean="0"/>
              <a:t>Administrative Review</a:t>
            </a:r>
          </a:p>
          <a:p>
            <a:pPr lvl="1"/>
            <a:r>
              <a:rPr lang="en-US" sz="2400" dirty="0" smtClean="0"/>
              <a:t>A review method by which administrative personnel may review and approve </a:t>
            </a:r>
            <a:r>
              <a:rPr lang="en-US" sz="2400" i="1" dirty="0" smtClean="0"/>
              <a:t>minor </a:t>
            </a:r>
            <a:r>
              <a:rPr lang="en-US" sz="2400" dirty="0" smtClean="0"/>
              <a:t>changes to protocols</a:t>
            </a:r>
          </a:p>
          <a:p>
            <a:pPr lvl="1"/>
            <a:r>
              <a:rPr lang="en-US" sz="2400" dirty="0" smtClean="0"/>
              <a:t>Examples: </a:t>
            </a:r>
          </a:p>
          <a:p>
            <a:pPr lvl="2"/>
            <a:r>
              <a:rPr lang="en-US" sz="2300" dirty="0" smtClean="0"/>
              <a:t>Typographical errors</a:t>
            </a:r>
          </a:p>
          <a:p>
            <a:pPr lvl="2"/>
            <a:r>
              <a:rPr lang="en-US" sz="2300" dirty="0" smtClean="0"/>
              <a:t>Correction of grammar</a:t>
            </a:r>
          </a:p>
          <a:p>
            <a:pPr lvl="2"/>
            <a:r>
              <a:rPr lang="en-US" sz="2300" dirty="0" smtClean="0"/>
              <a:t>Change in personnel, other than PI</a:t>
            </a:r>
          </a:p>
          <a:p>
            <a:pPr marL="914400" lvl="2" indent="0">
              <a:buNone/>
            </a:pPr>
            <a:endParaRPr lang="en-US" sz="1800" dirty="0" smtClean="0"/>
          </a:p>
          <a:p>
            <a:pPr>
              <a:buFont typeface="Courier New" panose="02070309020205020404" pitchFamily="49" charset="0"/>
              <a:buChar char="o"/>
            </a:pPr>
            <a:r>
              <a:rPr lang="en-US" sz="2800" dirty="0" smtClean="0"/>
              <a:t> </a:t>
            </a:r>
            <a:r>
              <a:rPr lang="en-US" sz="2800" b="1" dirty="0" smtClean="0"/>
              <a:t>Veterinary </a:t>
            </a:r>
            <a:r>
              <a:rPr lang="en-US" sz="2800" b="1" dirty="0"/>
              <a:t>Verification and </a:t>
            </a:r>
            <a:r>
              <a:rPr lang="en-US" sz="2800" b="1" dirty="0" smtClean="0"/>
              <a:t>Consultation (VVC)</a:t>
            </a:r>
          </a:p>
          <a:p>
            <a:pPr lvl="1"/>
            <a:r>
              <a:rPr lang="en-US" sz="2400" dirty="0" smtClean="0"/>
              <a:t>A type of administrative review by which a qualified and authorized Veterinarian may review and approve a significant change to an IACUC-approved protocol</a:t>
            </a:r>
          </a:p>
          <a:p>
            <a:endParaRPr lang="en-US" dirty="0"/>
          </a:p>
          <a:p>
            <a:endParaRPr lang="en-US" dirty="0" smtClean="0"/>
          </a:p>
          <a:p>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151145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646</TotalTime>
  <Words>1374</Words>
  <Application>Microsoft Office PowerPoint</Application>
  <PresentationFormat>Widescreen</PresentationFormat>
  <Paragraphs>172</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Aharoni</vt:lpstr>
      <vt:lpstr>Angsana New</vt:lpstr>
      <vt:lpstr>Calibri</vt:lpstr>
      <vt:lpstr>Calibri Light</vt:lpstr>
      <vt:lpstr>Courier New</vt:lpstr>
      <vt:lpstr>Wingdings</vt:lpstr>
      <vt:lpstr>Wingdings 2</vt:lpstr>
      <vt:lpstr>Retrospect</vt:lpstr>
      <vt:lpstr>Significant Changes to IACUC-Approved Protocols</vt:lpstr>
      <vt:lpstr>Goals</vt:lpstr>
      <vt:lpstr>Objectives</vt:lpstr>
      <vt:lpstr>Think-Pair-Share</vt:lpstr>
      <vt:lpstr>What makes a protocol change significant?</vt:lpstr>
      <vt:lpstr>Background on Significant Changes</vt:lpstr>
      <vt:lpstr>“Shout out”</vt:lpstr>
      <vt:lpstr>Types of Review</vt:lpstr>
      <vt:lpstr>Types of Review…continued</vt:lpstr>
      <vt:lpstr>VVC Background</vt:lpstr>
      <vt:lpstr>Quick Poll</vt:lpstr>
      <vt:lpstr>Veterinary Verification and Consultation (VVC) Process Flow for Proposed Significant Changes </vt:lpstr>
      <vt:lpstr>Join the Poll</vt:lpstr>
      <vt:lpstr>Scenario 1</vt:lpstr>
      <vt:lpstr>Scenario 2</vt:lpstr>
      <vt:lpstr>Scenario 3</vt:lpstr>
      <vt:lpstr>Things to Remember</vt:lpstr>
      <vt:lpstr>Lastly…VVC: Don’t Be Scared- Just Try It! </vt:lpstr>
      <vt:lpstr>Summary of Goals and Objectives</vt:lpstr>
      <vt:lpstr>Summative Assessment</vt:lpstr>
      <vt:lpstr>That’s all Folks!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ICARE Training Module: Significant Changes to IACUC-Approved Protocols</dc:title>
  <dc:subject>ICARE Training Module: Significant Changes to IACUC-Approved Protocols</dc:subject>
  <dc:creator>ICARE Project</dc:creator>
  <cp:lastModifiedBy>OLAW</cp:lastModifiedBy>
  <cp:revision>90</cp:revision>
  <dcterms:created xsi:type="dcterms:W3CDTF">2016-08-12T18:00:29Z</dcterms:created>
  <dcterms:modified xsi:type="dcterms:W3CDTF">2017-10-12T17:24:35Z</dcterms:modified>
  <cp:category>ICARE Training Module: Significant Changes to IACUC-Approved Protocols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